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257" r:id="rId6"/>
    <p:sldId id="273" r:id="rId7"/>
    <p:sldId id="289" r:id="rId8"/>
    <p:sldId id="280" r:id="rId9"/>
    <p:sldId id="276" r:id="rId10"/>
    <p:sldId id="283" r:id="rId11"/>
    <p:sldId id="287" r:id="rId12"/>
    <p:sldId id="284" r:id="rId13"/>
    <p:sldId id="275" r:id="rId14"/>
    <p:sldId id="282" r:id="rId15"/>
    <p:sldId id="274" r:id="rId16"/>
    <p:sldId id="281" r:id="rId17"/>
    <p:sldId id="278" r:id="rId18"/>
    <p:sldId id="285" r:id="rId19"/>
    <p:sldId id="279" r:id="rId20"/>
    <p:sldId id="286"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87FC16-5E45-13DD-62EA-F38CD695034B}" name="Matthew Pateman  - CED SPRCA" initials="MPCS" userId="S::Matthew.Pateman@kent.gov.uk::15db0e13-bbc4-448a-807e-48cbc2d74747" providerId="AD"/>
  <p188:author id="{FD83CB7F-6CBA-19D9-E69F-6E748A311592}" name="Josce Syrett - CED SPRCA" initials="JSCS" userId="S::Josce.Syrett@kent.gov.uk::8b22b0f6-35df-4156-a049-9bd43f74a82d" providerId="AD"/>
  <p188:author id="{C1A7A693-C2F4-DA10-C296-1DF7EA374914}" name="Wendy Jeffreys - CED SC" initials="WJ" userId="S::Wendy.Jeffreys@kent.gov.uk::5d7aec6f-7380-4845-94f8-482b907405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05D"/>
    <a:srgbClr val="5078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4" autoAdjust="0"/>
    <p:restoredTop sz="94660"/>
  </p:normalViewPr>
  <p:slideViewPr>
    <p:cSldViewPr snapToGrid="0">
      <p:cViewPr varScale="1">
        <p:scale>
          <a:sx n="102" d="100"/>
          <a:sy n="102" d="100"/>
        </p:scale>
        <p:origin x="14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ce Syrett - CED SPRCA" userId="8b22b0f6-35df-4156-a049-9bd43f74a82d" providerId="ADAL" clId="{4D9F6489-FA9E-435B-BA5F-B5DAA06E7683}"/>
    <pc:docChg chg="modSld">
      <pc:chgData name="Josce Syrett - CED SPRCA" userId="8b22b0f6-35df-4156-a049-9bd43f74a82d" providerId="ADAL" clId="{4D9F6489-FA9E-435B-BA5F-B5DAA06E7683}" dt="2024-11-07T13:40:25.082" v="3168" actId="962"/>
      <pc:docMkLst>
        <pc:docMk/>
      </pc:docMkLst>
      <pc:sldChg chg="modSp mod">
        <pc:chgData name="Josce Syrett - CED SPRCA" userId="8b22b0f6-35df-4156-a049-9bd43f74a82d" providerId="ADAL" clId="{4D9F6489-FA9E-435B-BA5F-B5DAA06E7683}" dt="2024-11-07T13:29:46.529" v="191" actId="962"/>
        <pc:sldMkLst>
          <pc:docMk/>
          <pc:sldMk cId="3989740312" sldId="280"/>
        </pc:sldMkLst>
        <pc:picChg chg="mod">
          <ac:chgData name="Josce Syrett - CED SPRCA" userId="8b22b0f6-35df-4156-a049-9bd43f74a82d" providerId="ADAL" clId="{4D9F6489-FA9E-435B-BA5F-B5DAA06E7683}" dt="2024-11-07T13:29:46.529" v="191" actId="962"/>
          <ac:picMkLst>
            <pc:docMk/>
            <pc:sldMk cId="3989740312" sldId="280"/>
            <ac:picMk id="6" creationId="{DAED700D-C266-7630-8460-E383D52773B4}"/>
          </ac:picMkLst>
        </pc:picChg>
      </pc:sldChg>
      <pc:sldChg chg="modSp mod">
        <pc:chgData name="Josce Syrett - CED SPRCA" userId="8b22b0f6-35df-4156-a049-9bd43f74a82d" providerId="ADAL" clId="{4D9F6489-FA9E-435B-BA5F-B5DAA06E7683}" dt="2024-11-07T13:38:12.979" v="2554" actId="962"/>
        <pc:sldMkLst>
          <pc:docMk/>
          <pc:sldMk cId="604588345" sldId="281"/>
        </pc:sldMkLst>
        <pc:picChg chg="mod">
          <ac:chgData name="Josce Syrett - CED SPRCA" userId="8b22b0f6-35df-4156-a049-9bd43f74a82d" providerId="ADAL" clId="{4D9F6489-FA9E-435B-BA5F-B5DAA06E7683}" dt="2024-11-07T13:38:12.979" v="2554" actId="962"/>
          <ac:picMkLst>
            <pc:docMk/>
            <pc:sldMk cId="604588345" sldId="281"/>
            <ac:picMk id="6" creationId="{0E1F34BC-3ACF-9256-EC4D-C384DC175601}"/>
          </ac:picMkLst>
        </pc:picChg>
      </pc:sldChg>
      <pc:sldChg chg="modSp mod">
        <pc:chgData name="Josce Syrett - CED SPRCA" userId="8b22b0f6-35df-4156-a049-9bd43f74a82d" providerId="ADAL" clId="{4D9F6489-FA9E-435B-BA5F-B5DAA06E7683}" dt="2024-11-07T13:36:49.266" v="2195" actId="962"/>
        <pc:sldMkLst>
          <pc:docMk/>
          <pc:sldMk cId="2666758195" sldId="282"/>
        </pc:sldMkLst>
        <pc:picChg chg="mod">
          <ac:chgData name="Josce Syrett - CED SPRCA" userId="8b22b0f6-35df-4156-a049-9bd43f74a82d" providerId="ADAL" clId="{4D9F6489-FA9E-435B-BA5F-B5DAA06E7683}" dt="2024-11-07T13:36:49.266" v="2195" actId="962"/>
          <ac:picMkLst>
            <pc:docMk/>
            <pc:sldMk cId="2666758195" sldId="282"/>
            <ac:picMk id="13" creationId="{32D200E9-C38A-9E2E-6A44-682C20AC36E0}"/>
          </ac:picMkLst>
        </pc:picChg>
      </pc:sldChg>
      <pc:sldChg chg="modSp mod">
        <pc:chgData name="Josce Syrett - CED SPRCA" userId="8b22b0f6-35df-4156-a049-9bd43f74a82d" providerId="ADAL" clId="{4D9F6489-FA9E-435B-BA5F-B5DAA06E7683}" dt="2024-11-07T13:31:16.742" v="588" actId="962"/>
        <pc:sldMkLst>
          <pc:docMk/>
          <pc:sldMk cId="3311803249" sldId="283"/>
        </pc:sldMkLst>
        <pc:picChg chg="mod">
          <ac:chgData name="Josce Syrett - CED SPRCA" userId="8b22b0f6-35df-4156-a049-9bd43f74a82d" providerId="ADAL" clId="{4D9F6489-FA9E-435B-BA5F-B5DAA06E7683}" dt="2024-11-07T13:31:16.742" v="588" actId="962"/>
          <ac:picMkLst>
            <pc:docMk/>
            <pc:sldMk cId="3311803249" sldId="283"/>
            <ac:picMk id="6" creationId="{3059CA27-21E7-7103-1223-8C0357F54AEE}"/>
          </ac:picMkLst>
        </pc:picChg>
      </pc:sldChg>
      <pc:sldChg chg="modSp mod">
        <pc:chgData name="Josce Syrett - CED SPRCA" userId="8b22b0f6-35df-4156-a049-9bd43f74a82d" providerId="ADAL" clId="{4D9F6489-FA9E-435B-BA5F-B5DAA06E7683}" dt="2024-11-07T13:35:13.432" v="1760" actId="962"/>
        <pc:sldMkLst>
          <pc:docMk/>
          <pc:sldMk cId="73597192" sldId="284"/>
        </pc:sldMkLst>
        <pc:picChg chg="mod">
          <ac:chgData name="Josce Syrett - CED SPRCA" userId="8b22b0f6-35df-4156-a049-9bd43f74a82d" providerId="ADAL" clId="{4D9F6489-FA9E-435B-BA5F-B5DAA06E7683}" dt="2024-11-07T13:35:13.432" v="1760" actId="962"/>
          <ac:picMkLst>
            <pc:docMk/>
            <pc:sldMk cId="73597192" sldId="284"/>
            <ac:picMk id="19" creationId="{4523E160-4D4D-E6BF-7E34-279A25D52B1D}"/>
          </ac:picMkLst>
        </pc:picChg>
      </pc:sldChg>
      <pc:sldChg chg="modSp mod">
        <pc:chgData name="Josce Syrett - CED SPRCA" userId="8b22b0f6-35df-4156-a049-9bd43f74a82d" providerId="ADAL" clId="{4D9F6489-FA9E-435B-BA5F-B5DAA06E7683}" dt="2024-11-07T13:39:21.291" v="2872" actId="962"/>
        <pc:sldMkLst>
          <pc:docMk/>
          <pc:sldMk cId="851754847" sldId="285"/>
        </pc:sldMkLst>
        <pc:picChg chg="mod">
          <ac:chgData name="Josce Syrett - CED SPRCA" userId="8b22b0f6-35df-4156-a049-9bd43f74a82d" providerId="ADAL" clId="{4D9F6489-FA9E-435B-BA5F-B5DAA06E7683}" dt="2024-11-07T13:39:21.291" v="2872" actId="962"/>
          <ac:picMkLst>
            <pc:docMk/>
            <pc:sldMk cId="851754847" sldId="285"/>
            <ac:picMk id="3" creationId="{E36B7463-1D19-23FA-1608-4D4EC181DFC2}"/>
          </ac:picMkLst>
        </pc:picChg>
      </pc:sldChg>
      <pc:sldChg chg="modSp mod">
        <pc:chgData name="Josce Syrett - CED SPRCA" userId="8b22b0f6-35df-4156-a049-9bd43f74a82d" providerId="ADAL" clId="{4D9F6489-FA9E-435B-BA5F-B5DAA06E7683}" dt="2024-11-07T13:40:25.082" v="3168" actId="962"/>
        <pc:sldMkLst>
          <pc:docMk/>
          <pc:sldMk cId="3753812944" sldId="286"/>
        </pc:sldMkLst>
        <pc:graphicFrameChg chg="mod">
          <ac:chgData name="Josce Syrett - CED SPRCA" userId="8b22b0f6-35df-4156-a049-9bd43f74a82d" providerId="ADAL" clId="{4D9F6489-FA9E-435B-BA5F-B5DAA06E7683}" dt="2024-11-07T13:40:25.082" v="3168" actId="962"/>
          <ac:graphicFrameMkLst>
            <pc:docMk/>
            <pc:sldMk cId="3753812944" sldId="286"/>
            <ac:graphicFrameMk id="9" creationId="{19C35EFF-4366-CA28-3780-FEBE0A15728F}"/>
          </ac:graphicFrameMkLst>
        </pc:graphicFrameChg>
      </pc:sldChg>
      <pc:sldChg chg="modSp mod">
        <pc:chgData name="Josce Syrett - CED SPRCA" userId="8b22b0f6-35df-4156-a049-9bd43f74a82d" providerId="ADAL" clId="{4D9F6489-FA9E-435B-BA5F-B5DAA06E7683}" dt="2024-11-07T13:35:24.832" v="1761" actId="1076"/>
        <pc:sldMkLst>
          <pc:docMk/>
          <pc:sldMk cId="967404930" sldId="287"/>
        </pc:sldMkLst>
        <pc:spChg chg="mod">
          <ac:chgData name="Josce Syrett - CED SPRCA" userId="8b22b0f6-35df-4156-a049-9bd43f74a82d" providerId="ADAL" clId="{4D9F6489-FA9E-435B-BA5F-B5DAA06E7683}" dt="2024-11-07T13:35:24.832" v="1761" actId="1076"/>
          <ac:spMkLst>
            <pc:docMk/>
            <pc:sldMk cId="967404930" sldId="287"/>
            <ac:spMk id="13" creationId="{9CB5C0D3-B7B5-EFEC-C816-BFFDB24C5270}"/>
          </ac:spMkLst>
        </pc:spChg>
        <pc:picChg chg="mod">
          <ac:chgData name="Josce Syrett - CED SPRCA" userId="8b22b0f6-35df-4156-a049-9bd43f74a82d" providerId="ADAL" clId="{4D9F6489-FA9E-435B-BA5F-B5DAA06E7683}" dt="2024-11-07T13:33:54.438" v="1212" actId="962"/>
          <ac:picMkLst>
            <pc:docMk/>
            <pc:sldMk cId="967404930" sldId="287"/>
            <ac:picMk id="10" creationId="{26D3EE2A-1687-11BA-266A-0874804764C5}"/>
          </ac:picMkLst>
        </pc:picChg>
      </pc:sldChg>
    </pc:docChg>
  </pc:docChgLst>
  <pc:docChgLst>
    <pc:chgData name="Josce Syrett - CED SPRCA" userId="8b22b0f6-35df-4156-a049-9bd43f74a82d" providerId="ADAL" clId="{52424314-DCFD-458C-B59A-C27028845BB3}"/>
    <pc:docChg chg="modSld">
      <pc:chgData name="Josce Syrett - CED SPRCA" userId="8b22b0f6-35df-4156-a049-9bd43f74a82d" providerId="ADAL" clId="{52424314-DCFD-458C-B59A-C27028845BB3}" dt="2024-08-12T09:13:39.156" v="0" actId="1076"/>
      <pc:docMkLst>
        <pc:docMk/>
      </pc:docMkLst>
      <pc:sldChg chg="modSp mod">
        <pc:chgData name="Josce Syrett - CED SPRCA" userId="8b22b0f6-35df-4156-a049-9bd43f74a82d" providerId="ADAL" clId="{52424314-DCFD-458C-B59A-C27028845BB3}" dt="2024-08-12T09:13:39.156" v="0" actId="1076"/>
        <pc:sldMkLst>
          <pc:docMk/>
          <pc:sldMk cId="604588345" sldId="281"/>
        </pc:sldMkLst>
        <pc:spChg chg="mod">
          <ac:chgData name="Josce Syrett - CED SPRCA" userId="8b22b0f6-35df-4156-a049-9bd43f74a82d" providerId="ADAL" clId="{52424314-DCFD-458C-B59A-C27028845BB3}" dt="2024-08-12T09:13:39.156" v="0" actId="1076"/>
          <ac:spMkLst>
            <pc:docMk/>
            <pc:sldMk cId="604588345" sldId="281"/>
            <ac:spMk id="3" creationId="{BF30DD8B-EB4E-97C7-8A3A-16F4987622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273BF-B450-4F45-BCBC-CFC7592E3C0A}"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FEF07-3825-4642-A549-E2B6616F506D}" type="slidenum">
              <a:rPr lang="en-GB" smtClean="0"/>
              <a:t>‹#›</a:t>
            </a:fld>
            <a:endParaRPr lang="en-GB"/>
          </a:p>
        </p:txBody>
      </p:sp>
    </p:spTree>
    <p:extLst>
      <p:ext uri="{BB962C8B-B14F-4D97-AF65-F5344CB8AC3E}">
        <p14:creationId xmlns:p14="http://schemas.microsoft.com/office/powerpoint/2010/main" val="1458764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C99BC-754E-4E20-A142-86D7E9D5AC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879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C99BC-754E-4E20-A142-86D7E9D5AC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95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C99BC-754E-4E20-A142-86D7E9D5AC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4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C99BC-754E-4E20-A142-86D7E9D5AC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8573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C99BC-754E-4E20-A142-86D7E9D5AC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9031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C99BC-754E-4E20-A142-86D7E9D5AC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6699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C99BC-754E-4E20-A142-86D7E9D5AC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975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C99BC-754E-4E20-A142-86D7E9D5AC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626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C99BC-754E-4E20-A142-86D7E9D5AC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88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C99BC-754E-4E20-A142-86D7E9D5AC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89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C99BC-754E-4E20-A142-86D7E9D5AC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62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C99BC-754E-4E20-A142-86D7E9D5AC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185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C99BC-754E-4E20-A142-86D7E9D5AC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748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C99BC-754E-4E20-A142-86D7E9D5AC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9515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C99BC-754E-4E20-A142-86D7E9D5AC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398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C99BC-754E-4E20-A142-86D7E9D5AC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37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5640-D1F4-A99A-B7D7-BF58E4CAA2F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04F3D84-221A-6875-1866-0DA5C8CC67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9AE02F2-F484-0C36-546F-2A78CF13A3B1}"/>
              </a:ext>
            </a:extLst>
          </p:cNvPr>
          <p:cNvSpPr>
            <a:spLocks noGrp="1"/>
          </p:cNvSpPr>
          <p:nvPr>
            <p:ph type="dt" sz="half" idx="10"/>
          </p:nvPr>
        </p:nvSpPr>
        <p:spPr/>
        <p:txBody>
          <a:bodyPr/>
          <a:lstStyle/>
          <a:p>
            <a:fld id="{81B25406-0DE5-40A9-AB16-72D787D5749F}" type="datetimeFigureOut">
              <a:rPr lang="en-GB" smtClean="0"/>
              <a:t>07/11/2024</a:t>
            </a:fld>
            <a:endParaRPr lang="en-GB"/>
          </a:p>
        </p:txBody>
      </p:sp>
      <p:sp>
        <p:nvSpPr>
          <p:cNvPr id="5" name="Footer Placeholder 4">
            <a:extLst>
              <a:ext uri="{FF2B5EF4-FFF2-40B4-BE49-F238E27FC236}">
                <a16:creationId xmlns:a16="http://schemas.microsoft.com/office/drawing/2014/main" id="{3B672049-1C28-7059-6BC4-B4EE41200F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2766FE-55A9-6ACC-05DE-2CA1EBA83A4D}"/>
              </a:ext>
            </a:extLst>
          </p:cNvPr>
          <p:cNvSpPr>
            <a:spLocks noGrp="1"/>
          </p:cNvSpPr>
          <p:nvPr>
            <p:ph type="sldNum" sz="quarter" idx="12"/>
          </p:nvPr>
        </p:nvSpPr>
        <p:spPr/>
        <p:txBody>
          <a:bodyPr/>
          <a:lstStyle/>
          <a:p>
            <a:fld id="{81136977-9F44-4809-BEA9-79443FC56224}" type="slidenum">
              <a:rPr lang="en-GB" smtClean="0"/>
              <a:t>‹#›</a:t>
            </a:fld>
            <a:endParaRPr lang="en-GB"/>
          </a:p>
        </p:txBody>
      </p:sp>
    </p:spTree>
    <p:extLst>
      <p:ext uri="{BB962C8B-B14F-4D97-AF65-F5344CB8AC3E}">
        <p14:creationId xmlns:p14="http://schemas.microsoft.com/office/powerpoint/2010/main" val="27758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BD5FA-1B48-7934-5F66-8B3F6F18DB6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90C5AE9-BCFA-3A77-D5CF-ED0CEE7ACA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BBC750-A400-EF30-AD9F-9832521EC4B5}"/>
              </a:ext>
            </a:extLst>
          </p:cNvPr>
          <p:cNvSpPr>
            <a:spLocks noGrp="1"/>
          </p:cNvSpPr>
          <p:nvPr>
            <p:ph type="dt" sz="half" idx="10"/>
          </p:nvPr>
        </p:nvSpPr>
        <p:spPr/>
        <p:txBody>
          <a:bodyPr/>
          <a:lstStyle/>
          <a:p>
            <a:fld id="{81B25406-0DE5-40A9-AB16-72D787D5749F}" type="datetimeFigureOut">
              <a:rPr lang="en-GB" smtClean="0"/>
              <a:t>07/11/2024</a:t>
            </a:fld>
            <a:endParaRPr lang="en-GB"/>
          </a:p>
        </p:txBody>
      </p:sp>
      <p:sp>
        <p:nvSpPr>
          <p:cNvPr id="5" name="Footer Placeholder 4">
            <a:extLst>
              <a:ext uri="{FF2B5EF4-FFF2-40B4-BE49-F238E27FC236}">
                <a16:creationId xmlns:a16="http://schemas.microsoft.com/office/drawing/2014/main" id="{5B9BC89E-F0F2-3EA0-AD97-2E7339E1B6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80F847-D17F-2D7F-CBCA-A04BAF8FE0E2}"/>
              </a:ext>
            </a:extLst>
          </p:cNvPr>
          <p:cNvSpPr>
            <a:spLocks noGrp="1"/>
          </p:cNvSpPr>
          <p:nvPr>
            <p:ph type="sldNum" sz="quarter" idx="12"/>
          </p:nvPr>
        </p:nvSpPr>
        <p:spPr/>
        <p:txBody>
          <a:bodyPr/>
          <a:lstStyle/>
          <a:p>
            <a:fld id="{81136977-9F44-4809-BEA9-79443FC56224}" type="slidenum">
              <a:rPr lang="en-GB" smtClean="0"/>
              <a:t>‹#›</a:t>
            </a:fld>
            <a:endParaRPr lang="en-GB"/>
          </a:p>
        </p:txBody>
      </p:sp>
    </p:spTree>
    <p:extLst>
      <p:ext uri="{BB962C8B-B14F-4D97-AF65-F5344CB8AC3E}">
        <p14:creationId xmlns:p14="http://schemas.microsoft.com/office/powerpoint/2010/main" val="416891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AFD837-266A-EE4F-329F-AF517D27AB0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F66B867-AF39-CBCF-063A-75A0D193173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B21EBEE-2E6B-6F1F-267A-6BE207D99C8B}"/>
              </a:ext>
            </a:extLst>
          </p:cNvPr>
          <p:cNvSpPr>
            <a:spLocks noGrp="1"/>
          </p:cNvSpPr>
          <p:nvPr>
            <p:ph type="dt" sz="half" idx="10"/>
          </p:nvPr>
        </p:nvSpPr>
        <p:spPr/>
        <p:txBody>
          <a:bodyPr/>
          <a:lstStyle/>
          <a:p>
            <a:fld id="{81B25406-0DE5-40A9-AB16-72D787D5749F}" type="datetimeFigureOut">
              <a:rPr lang="en-GB" smtClean="0"/>
              <a:t>07/11/2024</a:t>
            </a:fld>
            <a:endParaRPr lang="en-GB"/>
          </a:p>
        </p:txBody>
      </p:sp>
      <p:sp>
        <p:nvSpPr>
          <p:cNvPr id="5" name="Footer Placeholder 4">
            <a:extLst>
              <a:ext uri="{FF2B5EF4-FFF2-40B4-BE49-F238E27FC236}">
                <a16:creationId xmlns:a16="http://schemas.microsoft.com/office/drawing/2014/main" id="{B6FD2BB4-6C91-2C66-8DE7-1912EF95FA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90A1FD-55A0-0E37-743A-451A8ADEFB0E}"/>
              </a:ext>
            </a:extLst>
          </p:cNvPr>
          <p:cNvSpPr>
            <a:spLocks noGrp="1"/>
          </p:cNvSpPr>
          <p:nvPr>
            <p:ph type="sldNum" sz="quarter" idx="12"/>
          </p:nvPr>
        </p:nvSpPr>
        <p:spPr/>
        <p:txBody>
          <a:bodyPr/>
          <a:lstStyle/>
          <a:p>
            <a:fld id="{81136977-9F44-4809-BEA9-79443FC56224}" type="slidenum">
              <a:rPr lang="en-GB" smtClean="0"/>
              <a:t>‹#›</a:t>
            </a:fld>
            <a:endParaRPr lang="en-GB"/>
          </a:p>
        </p:txBody>
      </p:sp>
    </p:spTree>
    <p:extLst>
      <p:ext uri="{BB962C8B-B14F-4D97-AF65-F5344CB8AC3E}">
        <p14:creationId xmlns:p14="http://schemas.microsoft.com/office/powerpoint/2010/main" val="157561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mn-lt"/>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236390-1BB2-498D-8421-DCF896308B79}"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6BF9DF-47AB-4B0B-AED5-F89AEC386184}" type="slidenum">
              <a:rPr lang="en-GB" smtClean="0"/>
              <a:t>‹#›</a:t>
            </a:fld>
            <a:endParaRPr lang="en-GB"/>
          </a:p>
        </p:txBody>
      </p:sp>
    </p:spTree>
    <p:extLst>
      <p:ext uri="{BB962C8B-B14F-4D97-AF65-F5344CB8AC3E}">
        <p14:creationId xmlns:p14="http://schemas.microsoft.com/office/powerpoint/2010/main" val="1807033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544215" y="6338599"/>
            <a:ext cx="3860800" cy="365125"/>
          </a:xfrm>
        </p:spPr>
        <p:txBody>
          <a:bodyPr/>
          <a:lstStyle>
            <a:lvl1pPr algn="l">
              <a:defRPr>
                <a:latin typeface="+mn-lt"/>
                <a:cs typeface="Arial" panose="020B0604020202020204" pitchFamily="34" charset="0"/>
              </a:defRPr>
            </a:lvl1pPr>
          </a:lstStyle>
          <a:p>
            <a:r>
              <a:rPr lang="en-GB"/>
              <a:t>Presentation title, Month Year</a:t>
            </a:r>
            <a:endParaRPr lang="en-GB" dirty="0"/>
          </a:p>
        </p:txBody>
      </p:sp>
      <p:cxnSp>
        <p:nvCxnSpPr>
          <p:cNvPr id="7" name="Straight Connector 6"/>
          <p:cNvCxnSpPr/>
          <p:nvPr userDrawn="1"/>
        </p:nvCxnSpPr>
        <p:spPr>
          <a:xfrm>
            <a:off x="527381" y="6309320"/>
            <a:ext cx="10369152" cy="0"/>
          </a:xfrm>
          <a:prstGeom prst="line">
            <a:avLst/>
          </a:prstGeom>
          <a:ln w="25400">
            <a:solidFill>
              <a:srgbClr val="A75585"/>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8784299" y="6165305"/>
            <a:ext cx="2844800" cy="365125"/>
          </a:xfrm>
        </p:spPr>
        <p:txBody>
          <a:bodyPr/>
          <a:lstStyle>
            <a:lvl1pPr>
              <a:defRPr>
                <a:solidFill>
                  <a:srgbClr val="2D7C82"/>
                </a:solidFill>
                <a:latin typeface="+mn-lt"/>
                <a:cs typeface="Arial" panose="020B0604020202020204" pitchFamily="34" charset="0"/>
              </a:defRPr>
            </a:lvl1pPr>
          </a:lstStyle>
          <a:p>
            <a:fld id="{083437FF-0BBE-490D-9C9F-587F734159E8}" type="slidenum">
              <a:rPr lang="en-GB" smtClean="0"/>
              <a:pPr/>
              <a:t>‹#›</a:t>
            </a:fld>
            <a:endParaRPr lang="en-GB" dirty="0"/>
          </a:p>
        </p:txBody>
      </p:sp>
    </p:spTree>
    <p:extLst>
      <p:ext uri="{BB962C8B-B14F-4D97-AF65-F5344CB8AC3E}">
        <p14:creationId xmlns:p14="http://schemas.microsoft.com/office/powerpoint/2010/main" val="415725035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p:cNvSpPr>
            <a:spLocks noGrp="1"/>
          </p:cNvSpPr>
          <p:nvPr>
            <p:ph type="ftr" sz="quarter" idx="11"/>
          </p:nvPr>
        </p:nvSpPr>
        <p:spPr>
          <a:xfrm>
            <a:off x="544215" y="6338599"/>
            <a:ext cx="3860800" cy="365125"/>
          </a:xfrm>
        </p:spPr>
        <p:txBody>
          <a:bodyPr/>
          <a:lstStyle>
            <a:lvl1pPr algn="l">
              <a:defRPr>
                <a:latin typeface="+mn-lt"/>
                <a:cs typeface="Arial" panose="020B0604020202020204" pitchFamily="34" charset="0"/>
              </a:defRPr>
            </a:lvl1pPr>
          </a:lstStyle>
          <a:p>
            <a:r>
              <a:rPr lang="en-GB"/>
              <a:t>Presentation title, Month Year</a:t>
            </a:r>
            <a:endParaRPr lang="en-GB" dirty="0"/>
          </a:p>
        </p:txBody>
      </p:sp>
      <p:cxnSp>
        <p:nvCxnSpPr>
          <p:cNvPr id="12" name="Straight Connector 11"/>
          <p:cNvCxnSpPr/>
          <p:nvPr userDrawn="1"/>
        </p:nvCxnSpPr>
        <p:spPr>
          <a:xfrm>
            <a:off x="527381" y="6309320"/>
            <a:ext cx="10369152" cy="0"/>
          </a:xfrm>
          <a:prstGeom prst="line">
            <a:avLst/>
          </a:prstGeom>
          <a:ln w="25400">
            <a:solidFill>
              <a:srgbClr val="A75585"/>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8784299" y="6165305"/>
            <a:ext cx="2844800" cy="365125"/>
          </a:xfrm>
        </p:spPr>
        <p:txBody>
          <a:bodyPr/>
          <a:lstStyle>
            <a:lvl1pPr>
              <a:defRPr>
                <a:solidFill>
                  <a:srgbClr val="2D7C82"/>
                </a:solidFill>
                <a:latin typeface="+mn-lt"/>
                <a:cs typeface="Arial" panose="020B0604020202020204" pitchFamily="34" charset="0"/>
              </a:defRPr>
            </a:lvl1pPr>
          </a:lstStyle>
          <a:p>
            <a:fld id="{083437FF-0BBE-490D-9C9F-587F734159E8}" type="slidenum">
              <a:rPr lang="en-GB" smtClean="0"/>
              <a:pPr/>
              <a:t>‹#›</a:t>
            </a:fld>
            <a:endParaRPr lang="en-GB" dirty="0"/>
          </a:p>
        </p:txBody>
      </p:sp>
    </p:spTree>
    <p:extLst>
      <p:ext uri="{BB962C8B-B14F-4D97-AF65-F5344CB8AC3E}">
        <p14:creationId xmlns:p14="http://schemas.microsoft.com/office/powerpoint/2010/main" val="3944029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Footer Placeholder 4"/>
          <p:cNvSpPr>
            <a:spLocks noGrp="1"/>
          </p:cNvSpPr>
          <p:nvPr>
            <p:ph type="ftr" sz="quarter" idx="11"/>
          </p:nvPr>
        </p:nvSpPr>
        <p:spPr>
          <a:xfrm>
            <a:off x="544215" y="6338599"/>
            <a:ext cx="3860800" cy="365125"/>
          </a:xfrm>
        </p:spPr>
        <p:txBody>
          <a:bodyPr/>
          <a:lstStyle>
            <a:lvl1pPr algn="l">
              <a:defRPr>
                <a:latin typeface="+mn-lt"/>
                <a:cs typeface="Arial" panose="020B0604020202020204" pitchFamily="34" charset="0"/>
              </a:defRPr>
            </a:lvl1pPr>
          </a:lstStyle>
          <a:p>
            <a:r>
              <a:rPr lang="en-GB"/>
              <a:t>Presentation title, Month Year</a:t>
            </a:r>
            <a:endParaRPr lang="en-GB" dirty="0"/>
          </a:p>
        </p:txBody>
      </p:sp>
      <p:cxnSp>
        <p:nvCxnSpPr>
          <p:cNvPr id="7" name="Straight Connector 6"/>
          <p:cNvCxnSpPr/>
          <p:nvPr userDrawn="1"/>
        </p:nvCxnSpPr>
        <p:spPr>
          <a:xfrm>
            <a:off x="527381" y="6309320"/>
            <a:ext cx="10369152" cy="0"/>
          </a:xfrm>
          <a:prstGeom prst="line">
            <a:avLst/>
          </a:prstGeom>
          <a:ln w="25400">
            <a:solidFill>
              <a:srgbClr val="A75585"/>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8784299" y="6165305"/>
            <a:ext cx="2844800" cy="365125"/>
          </a:xfrm>
        </p:spPr>
        <p:txBody>
          <a:bodyPr/>
          <a:lstStyle>
            <a:lvl1pPr>
              <a:defRPr>
                <a:solidFill>
                  <a:srgbClr val="2D7C82"/>
                </a:solidFill>
                <a:latin typeface="+mn-lt"/>
                <a:cs typeface="Arial" panose="020B0604020202020204" pitchFamily="34" charset="0"/>
              </a:defRPr>
            </a:lvl1pPr>
          </a:lstStyle>
          <a:p>
            <a:fld id="{083437FF-0BBE-490D-9C9F-587F734159E8}" type="slidenum">
              <a:rPr lang="en-GB" smtClean="0"/>
              <a:pPr/>
              <a:t>‹#›</a:t>
            </a:fld>
            <a:endParaRPr lang="en-GB" dirty="0"/>
          </a:p>
        </p:txBody>
      </p:sp>
    </p:spTree>
    <p:extLst>
      <p:ext uri="{BB962C8B-B14F-4D97-AF65-F5344CB8AC3E}">
        <p14:creationId xmlns:p14="http://schemas.microsoft.com/office/powerpoint/2010/main" val="2391786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436" y="260648"/>
            <a:ext cx="3613249" cy="1174452"/>
          </a:xfrm>
        </p:spPr>
        <p:txBody>
          <a:bodyPr anchor="b">
            <a:noAutofit/>
          </a:bodyPr>
          <a:lstStyle>
            <a:lvl1pPr algn="l">
              <a:defRPr sz="2800" b="1">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628801"/>
            <a:ext cx="4011084" cy="4497363"/>
          </a:xfrm>
          <a:ln w="25400">
            <a:solidFill>
              <a:srgbClr val="2D7C82"/>
            </a:solidFill>
          </a:ln>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11"/>
          </p:nvPr>
        </p:nvSpPr>
        <p:spPr>
          <a:xfrm>
            <a:off x="544215" y="6338599"/>
            <a:ext cx="3860800" cy="365125"/>
          </a:xfrm>
        </p:spPr>
        <p:txBody>
          <a:bodyPr/>
          <a:lstStyle>
            <a:lvl1pPr algn="l">
              <a:defRPr>
                <a:latin typeface="Arial" panose="020B0604020202020204" pitchFamily="34" charset="0"/>
                <a:cs typeface="Arial" panose="020B0604020202020204" pitchFamily="34" charset="0"/>
              </a:defRPr>
            </a:lvl1pPr>
          </a:lstStyle>
          <a:p>
            <a:r>
              <a:rPr lang="en-GB"/>
              <a:t>Presentation title, Month Year</a:t>
            </a:r>
            <a:endParaRPr lang="en-GB" dirty="0"/>
          </a:p>
        </p:txBody>
      </p:sp>
      <p:cxnSp>
        <p:nvCxnSpPr>
          <p:cNvPr id="9" name="Straight Connector 8"/>
          <p:cNvCxnSpPr/>
          <p:nvPr userDrawn="1"/>
        </p:nvCxnSpPr>
        <p:spPr>
          <a:xfrm>
            <a:off x="527381" y="6309320"/>
            <a:ext cx="10369152" cy="0"/>
          </a:xfrm>
          <a:prstGeom prst="line">
            <a:avLst/>
          </a:prstGeom>
          <a:ln w="25400">
            <a:solidFill>
              <a:srgbClr val="A75585"/>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8784299" y="6165305"/>
            <a:ext cx="2844800" cy="365125"/>
          </a:xfrm>
        </p:spPr>
        <p:txBody>
          <a:bodyPr/>
          <a:lstStyle>
            <a:lvl1pPr>
              <a:defRPr>
                <a:solidFill>
                  <a:srgbClr val="2D7C82"/>
                </a:solidFill>
                <a:latin typeface="Arial" panose="020B0604020202020204" pitchFamily="34" charset="0"/>
                <a:cs typeface="Arial" panose="020B0604020202020204" pitchFamily="34" charset="0"/>
              </a:defRPr>
            </a:lvl1pPr>
          </a:lstStyle>
          <a:p>
            <a:fld id="{083437FF-0BBE-490D-9C9F-587F734159E8}" type="slidenum">
              <a:rPr lang="en-GB" smtClean="0"/>
              <a:pPr/>
              <a:t>‹#›</a:t>
            </a:fld>
            <a:endParaRPr lang="en-GB" dirty="0"/>
          </a:p>
        </p:txBody>
      </p:sp>
    </p:spTree>
    <p:extLst>
      <p:ext uri="{BB962C8B-B14F-4D97-AF65-F5344CB8AC3E}">
        <p14:creationId xmlns:p14="http://schemas.microsoft.com/office/powerpoint/2010/main" val="3638505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3C92-DA00-2C60-FFE7-8D736926F84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8A27496-36FE-1226-1930-B014BB86B53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BC1FC0-01E0-D691-6CC7-00A67400BEA7}"/>
              </a:ext>
            </a:extLst>
          </p:cNvPr>
          <p:cNvSpPr>
            <a:spLocks noGrp="1"/>
          </p:cNvSpPr>
          <p:nvPr>
            <p:ph type="dt" sz="half" idx="10"/>
          </p:nvPr>
        </p:nvSpPr>
        <p:spPr/>
        <p:txBody>
          <a:bodyPr/>
          <a:lstStyle/>
          <a:p>
            <a:fld id="{81B25406-0DE5-40A9-AB16-72D787D5749F}" type="datetimeFigureOut">
              <a:rPr lang="en-GB" smtClean="0"/>
              <a:t>07/11/2024</a:t>
            </a:fld>
            <a:endParaRPr lang="en-GB"/>
          </a:p>
        </p:txBody>
      </p:sp>
      <p:sp>
        <p:nvSpPr>
          <p:cNvPr id="5" name="Footer Placeholder 4">
            <a:extLst>
              <a:ext uri="{FF2B5EF4-FFF2-40B4-BE49-F238E27FC236}">
                <a16:creationId xmlns:a16="http://schemas.microsoft.com/office/drawing/2014/main" id="{6CDA9508-E767-7056-ACEC-F2A533CBDB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7172FC-D478-9E51-4835-BAA5067AE101}"/>
              </a:ext>
            </a:extLst>
          </p:cNvPr>
          <p:cNvSpPr>
            <a:spLocks noGrp="1"/>
          </p:cNvSpPr>
          <p:nvPr>
            <p:ph type="sldNum" sz="quarter" idx="12"/>
          </p:nvPr>
        </p:nvSpPr>
        <p:spPr/>
        <p:txBody>
          <a:bodyPr/>
          <a:lstStyle/>
          <a:p>
            <a:fld id="{81136977-9F44-4809-BEA9-79443FC56224}" type="slidenum">
              <a:rPr lang="en-GB" smtClean="0"/>
              <a:t>‹#›</a:t>
            </a:fld>
            <a:endParaRPr lang="en-GB"/>
          </a:p>
        </p:txBody>
      </p:sp>
    </p:spTree>
    <p:extLst>
      <p:ext uri="{BB962C8B-B14F-4D97-AF65-F5344CB8AC3E}">
        <p14:creationId xmlns:p14="http://schemas.microsoft.com/office/powerpoint/2010/main" val="39306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9B44-3F47-C049-9EB2-FC10B1C143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870131C-052A-C7B6-31C4-30102E073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49F442-3CE6-6F56-6343-8231082243ED}"/>
              </a:ext>
            </a:extLst>
          </p:cNvPr>
          <p:cNvSpPr>
            <a:spLocks noGrp="1"/>
          </p:cNvSpPr>
          <p:nvPr>
            <p:ph type="dt" sz="half" idx="10"/>
          </p:nvPr>
        </p:nvSpPr>
        <p:spPr/>
        <p:txBody>
          <a:bodyPr/>
          <a:lstStyle/>
          <a:p>
            <a:fld id="{81B25406-0DE5-40A9-AB16-72D787D5749F}" type="datetimeFigureOut">
              <a:rPr lang="en-GB" smtClean="0"/>
              <a:t>07/11/2024</a:t>
            </a:fld>
            <a:endParaRPr lang="en-GB"/>
          </a:p>
        </p:txBody>
      </p:sp>
      <p:sp>
        <p:nvSpPr>
          <p:cNvPr id="5" name="Footer Placeholder 4">
            <a:extLst>
              <a:ext uri="{FF2B5EF4-FFF2-40B4-BE49-F238E27FC236}">
                <a16:creationId xmlns:a16="http://schemas.microsoft.com/office/drawing/2014/main" id="{9EC159F3-6DF9-56AD-7A99-8A945A9DD0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E3D10D-465C-3516-7A04-9AAFDCA9DDF0}"/>
              </a:ext>
            </a:extLst>
          </p:cNvPr>
          <p:cNvSpPr>
            <a:spLocks noGrp="1"/>
          </p:cNvSpPr>
          <p:nvPr>
            <p:ph type="sldNum" sz="quarter" idx="12"/>
          </p:nvPr>
        </p:nvSpPr>
        <p:spPr/>
        <p:txBody>
          <a:bodyPr/>
          <a:lstStyle/>
          <a:p>
            <a:fld id="{81136977-9F44-4809-BEA9-79443FC56224}" type="slidenum">
              <a:rPr lang="en-GB" smtClean="0"/>
              <a:t>‹#›</a:t>
            </a:fld>
            <a:endParaRPr lang="en-GB"/>
          </a:p>
        </p:txBody>
      </p:sp>
    </p:spTree>
    <p:extLst>
      <p:ext uri="{BB962C8B-B14F-4D97-AF65-F5344CB8AC3E}">
        <p14:creationId xmlns:p14="http://schemas.microsoft.com/office/powerpoint/2010/main" val="249890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D8189-0E92-EACB-489B-06D49C6BCE8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6D771E4-ACF1-6DA9-7C67-89B6183516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2FF11E9-B8DC-2439-5E8F-4AB6EC18A16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827AF1F-6409-7297-B443-B4A47CE815CD}"/>
              </a:ext>
            </a:extLst>
          </p:cNvPr>
          <p:cNvSpPr>
            <a:spLocks noGrp="1"/>
          </p:cNvSpPr>
          <p:nvPr>
            <p:ph type="dt" sz="half" idx="10"/>
          </p:nvPr>
        </p:nvSpPr>
        <p:spPr/>
        <p:txBody>
          <a:bodyPr/>
          <a:lstStyle/>
          <a:p>
            <a:fld id="{81B25406-0DE5-40A9-AB16-72D787D5749F}" type="datetimeFigureOut">
              <a:rPr lang="en-GB" smtClean="0"/>
              <a:t>07/11/2024</a:t>
            </a:fld>
            <a:endParaRPr lang="en-GB"/>
          </a:p>
        </p:txBody>
      </p:sp>
      <p:sp>
        <p:nvSpPr>
          <p:cNvPr id="6" name="Footer Placeholder 5">
            <a:extLst>
              <a:ext uri="{FF2B5EF4-FFF2-40B4-BE49-F238E27FC236}">
                <a16:creationId xmlns:a16="http://schemas.microsoft.com/office/drawing/2014/main" id="{0EB7796A-C6B4-2BF9-6F18-C7125988DB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DE918F-C562-61F8-9412-49D72B3C3A47}"/>
              </a:ext>
            </a:extLst>
          </p:cNvPr>
          <p:cNvSpPr>
            <a:spLocks noGrp="1"/>
          </p:cNvSpPr>
          <p:nvPr>
            <p:ph type="sldNum" sz="quarter" idx="12"/>
          </p:nvPr>
        </p:nvSpPr>
        <p:spPr/>
        <p:txBody>
          <a:bodyPr/>
          <a:lstStyle/>
          <a:p>
            <a:fld id="{81136977-9F44-4809-BEA9-79443FC56224}" type="slidenum">
              <a:rPr lang="en-GB" smtClean="0"/>
              <a:t>‹#›</a:t>
            </a:fld>
            <a:endParaRPr lang="en-GB"/>
          </a:p>
        </p:txBody>
      </p:sp>
    </p:spTree>
    <p:extLst>
      <p:ext uri="{BB962C8B-B14F-4D97-AF65-F5344CB8AC3E}">
        <p14:creationId xmlns:p14="http://schemas.microsoft.com/office/powerpoint/2010/main" val="323549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B9B2-ED9E-CD9A-BA5C-CAEF6F504B4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C67D97E-A7AD-F1CE-72A3-534CAFA8C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9DEB845-8593-8A64-A692-66504FE5C8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AC12826-C3C6-77B6-11D8-4AD4CED031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2CC83B-FAA3-9223-73C3-EC9185A5425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3B75995-3359-76CD-9D97-D43D66970D3B}"/>
              </a:ext>
            </a:extLst>
          </p:cNvPr>
          <p:cNvSpPr>
            <a:spLocks noGrp="1"/>
          </p:cNvSpPr>
          <p:nvPr>
            <p:ph type="dt" sz="half" idx="10"/>
          </p:nvPr>
        </p:nvSpPr>
        <p:spPr/>
        <p:txBody>
          <a:bodyPr/>
          <a:lstStyle/>
          <a:p>
            <a:fld id="{81B25406-0DE5-40A9-AB16-72D787D5749F}" type="datetimeFigureOut">
              <a:rPr lang="en-GB" smtClean="0"/>
              <a:t>07/11/2024</a:t>
            </a:fld>
            <a:endParaRPr lang="en-GB"/>
          </a:p>
        </p:txBody>
      </p:sp>
      <p:sp>
        <p:nvSpPr>
          <p:cNvPr id="8" name="Footer Placeholder 7">
            <a:extLst>
              <a:ext uri="{FF2B5EF4-FFF2-40B4-BE49-F238E27FC236}">
                <a16:creationId xmlns:a16="http://schemas.microsoft.com/office/drawing/2014/main" id="{11AEF56B-641A-B20D-B935-5C64F0E4A6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8B267F-8BA9-F4D2-D897-E1F96DB750C1}"/>
              </a:ext>
            </a:extLst>
          </p:cNvPr>
          <p:cNvSpPr>
            <a:spLocks noGrp="1"/>
          </p:cNvSpPr>
          <p:nvPr>
            <p:ph type="sldNum" sz="quarter" idx="12"/>
          </p:nvPr>
        </p:nvSpPr>
        <p:spPr/>
        <p:txBody>
          <a:bodyPr/>
          <a:lstStyle/>
          <a:p>
            <a:fld id="{81136977-9F44-4809-BEA9-79443FC56224}" type="slidenum">
              <a:rPr lang="en-GB" smtClean="0"/>
              <a:t>‹#›</a:t>
            </a:fld>
            <a:endParaRPr lang="en-GB"/>
          </a:p>
        </p:txBody>
      </p:sp>
    </p:spTree>
    <p:extLst>
      <p:ext uri="{BB962C8B-B14F-4D97-AF65-F5344CB8AC3E}">
        <p14:creationId xmlns:p14="http://schemas.microsoft.com/office/powerpoint/2010/main" val="114669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0B69-E907-F8BA-E393-9BCB8A789C8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DC46511-440D-4872-524F-A149569F79EC}"/>
              </a:ext>
            </a:extLst>
          </p:cNvPr>
          <p:cNvSpPr>
            <a:spLocks noGrp="1"/>
          </p:cNvSpPr>
          <p:nvPr>
            <p:ph type="dt" sz="half" idx="10"/>
          </p:nvPr>
        </p:nvSpPr>
        <p:spPr/>
        <p:txBody>
          <a:bodyPr/>
          <a:lstStyle/>
          <a:p>
            <a:fld id="{81B25406-0DE5-40A9-AB16-72D787D5749F}" type="datetimeFigureOut">
              <a:rPr lang="en-GB" smtClean="0"/>
              <a:t>07/11/2024</a:t>
            </a:fld>
            <a:endParaRPr lang="en-GB"/>
          </a:p>
        </p:txBody>
      </p:sp>
      <p:sp>
        <p:nvSpPr>
          <p:cNvPr id="4" name="Footer Placeholder 3">
            <a:extLst>
              <a:ext uri="{FF2B5EF4-FFF2-40B4-BE49-F238E27FC236}">
                <a16:creationId xmlns:a16="http://schemas.microsoft.com/office/drawing/2014/main" id="{BADE8DF6-D5ED-E493-E559-5EDE68EA8D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86ADF7-CCED-0051-7539-B6D4D8758082}"/>
              </a:ext>
            </a:extLst>
          </p:cNvPr>
          <p:cNvSpPr>
            <a:spLocks noGrp="1"/>
          </p:cNvSpPr>
          <p:nvPr>
            <p:ph type="sldNum" sz="quarter" idx="12"/>
          </p:nvPr>
        </p:nvSpPr>
        <p:spPr/>
        <p:txBody>
          <a:bodyPr/>
          <a:lstStyle/>
          <a:p>
            <a:fld id="{81136977-9F44-4809-BEA9-79443FC56224}" type="slidenum">
              <a:rPr lang="en-GB" smtClean="0"/>
              <a:t>‹#›</a:t>
            </a:fld>
            <a:endParaRPr lang="en-GB"/>
          </a:p>
        </p:txBody>
      </p:sp>
    </p:spTree>
    <p:extLst>
      <p:ext uri="{BB962C8B-B14F-4D97-AF65-F5344CB8AC3E}">
        <p14:creationId xmlns:p14="http://schemas.microsoft.com/office/powerpoint/2010/main" val="44255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C3A2A-E691-6630-7D24-4B8A08A7E148}"/>
              </a:ext>
            </a:extLst>
          </p:cNvPr>
          <p:cNvSpPr>
            <a:spLocks noGrp="1"/>
          </p:cNvSpPr>
          <p:nvPr>
            <p:ph type="dt" sz="half" idx="10"/>
          </p:nvPr>
        </p:nvSpPr>
        <p:spPr/>
        <p:txBody>
          <a:bodyPr/>
          <a:lstStyle/>
          <a:p>
            <a:fld id="{81B25406-0DE5-40A9-AB16-72D787D5749F}" type="datetimeFigureOut">
              <a:rPr lang="en-GB" smtClean="0"/>
              <a:t>07/11/2024</a:t>
            </a:fld>
            <a:endParaRPr lang="en-GB"/>
          </a:p>
        </p:txBody>
      </p:sp>
      <p:sp>
        <p:nvSpPr>
          <p:cNvPr id="3" name="Footer Placeholder 2">
            <a:extLst>
              <a:ext uri="{FF2B5EF4-FFF2-40B4-BE49-F238E27FC236}">
                <a16:creationId xmlns:a16="http://schemas.microsoft.com/office/drawing/2014/main" id="{12860064-71C6-721F-56F7-D32056F999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268C26-286C-B1D8-760A-C0D336784226}"/>
              </a:ext>
            </a:extLst>
          </p:cNvPr>
          <p:cNvSpPr>
            <a:spLocks noGrp="1"/>
          </p:cNvSpPr>
          <p:nvPr>
            <p:ph type="sldNum" sz="quarter" idx="12"/>
          </p:nvPr>
        </p:nvSpPr>
        <p:spPr/>
        <p:txBody>
          <a:bodyPr/>
          <a:lstStyle/>
          <a:p>
            <a:fld id="{81136977-9F44-4809-BEA9-79443FC56224}" type="slidenum">
              <a:rPr lang="en-GB" smtClean="0"/>
              <a:t>‹#›</a:t>
            </a:fld>
            <a:endParaRPr lang="en-GB"/>
          </a:p>
        </p:txBody>
      </p:sp>
    </p:spTree>
    <p:extLst>
      <p:ext uri="{BB962C8B-B14F-4D97-AF65-F5344CB8AC3E}">
        <p14:creationId xmlns:p14="http://schemas.microsoft.com/office/powerpoint/2010/main" val="343384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815A-16BA-193F-C83B-CB753611C0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D9CA4C7-693F-D3C5-4C71-FE0D297CF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8ED8078-53DB-FB5E-504C-C786EFDD1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E1C367-ABE3-27BD-0513-08B1EBC1C7B9}"/>
              </a:ext>
            </a:extLst>
          </p:cNvPr>
          <p:cNvSpPr>
            <a:spLocks noGrp="1"/>
          </p:cNvSpPr>
          <p:nvPr>
            <p:ph type="dt" sz="half" idx="10"/>
          </p:nvPr>
        </p:nvSpPr>
        <p:spPr/>
        <p:txBody>
          <a:bodyPr/>
          <a:lstStyle/>
          <a:p>
            <a:fld id="{81B25406-0DE5-40A9-AB16-72D787D5749F}" type="datetimeFigureOut">
              <a:rPr lang="en-GB" smtClean="0"/>
              <a:t>07/11/2024</a:t>
            </a:fld>
            <a:endParaRPr lang="en-GB"/>
          </a:p>
        </p:txBody>
      </p:sp>
      <p:sp>
        <p:nvSpPr>
          <p:cNvPr id="6" name="Footer Placeholder 5">
            <a:extLst>
              <a:ext uri="{FF2B5EF4-FFF2-40B4-BE49-F238E27FC236}">
                <a16:creationId xmlns:a16="http://schemas.microsoft.com/office/drawing/2014/main" id="{79A4B646-9FED-5533-AF7D-DEA8ABBDD0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6FE3FC-2709-A581-2191-9DB04F8E4494}"/>
              </a:ext>
            </a:extLst>
          </p:cNvPr>
          <p:cNvSpPr>
            <a:spLocks noGrp="1"/>
          </p:cNvSpPr>
          <p:nvPr>
            <p:ph type="sldNum" sz="quarter" idx="12"/>
          </p:nvPr>
        </p:nvSpPr>
        <p:spPr/>
        <p:txBody>
          <a:bodyPr/>
          <a:lstStyle/>
          <a:p>
            <a:fld id="{81136977-9F44-4809-BEA9-79443FC56224}" type="slidenum">
              <a:rPr lang="en-GB" smtClean="0"/>
              <a:t>‹#›</a:t>
            </a:fld>
            <a:endParaRPr lang="en-GB"/>
          </a:p>
        </p:txBody>
      </p:sp>
    </p:spTree>
    <p:extLst>
      <p:ext uri="{BB962C8B-B14F-4D97-AF65-F5344CB8AC3E}">
        <p14:creationId xmlns:p14="http://schemas.microsoft.com/office/powerpoint/2010/main" val="328566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F954-6211-AF17-61CF-BF9DDCF55B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E471139-9F58-EF69-BE37-FA5B723C7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9EB5FF-3E50-21A8-5B1B-D93C4C079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40168A-15F9-7C7E-47F7-D845A8D06DC4}"/>
              </a:ext>
            </a:extLst>
          </p:cNvPr>
          <p:cNvSpPr>
            <a:spLocks noGrp="1"/>
          </p:cNvSpPr>
          <p:nvPr>
            <p:ph type="dt" sz="half" idx="10"/>
          </p:nvPr>
        </p:nvSpPr>
        <p:spPr/>
        <p:txBody>
          <a:bodyPr/>
          <a:lstStyle/>
          <a:p>
            <a:fld id="{81B25406-0DE5-40A9-AB16-72D787D5749F}" type="datetimeFigureOut">
              <a:rPr lang="en-GB" smtClean="0"/>
              <a:t>07/11/2024</a:t>
            </a:fld>
            <a:endParaRPr lang="en-GB"/>
          </a:p>
        </p:txBody>
      </p:sp>
      <p:sp>
        <p:nvSpPr>
          <p:cNvPr id="6" name="Footer Placeholder 5">
            <a:extLst>
              <a:ext uri="{FF2B5EF4-FFF2-40B4-BE49-F238E27FC236}">
                <a16:creationId xmlns:a16="http://schemas.microsoft.com/office/drawing/2014/main" id="{E31E8A19-D1D0-B4E1-D3D6-D663E57FD2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59FA6B-4E25-95A1-A24E-D8F86AB89FA8}"/>
              </a:ext>
            </a:extLst>
          </p:cNvPr>
          <p:cNvSpPr>
            <a:spLocks noGrp="1"/>
          </p:cNvSpPr>
          <p:nvPr>
            <p:ph type="sldNum" sz="quarter" idx="12"/>
          </p:nvPr>
        </p:nvSpPr>
        <p:spPr/>
        <p:txBody>
          <a:bodyPr/>
          <a:lstStyle/>
          <a:p>
            <a:fld id="{81136977-9F44-4809-BEA9-79443FC56224}" type="slidenum">
              <a:rPr lang="en-GB" smtClean="0"/>
              <a:t>‹#›</a:t>
            </a:fld>
            <a:endParaRPr lang="en-GB"/>
          </a:p>
        </p:txBody>
      </p:sp>
    </p:spTree>
    <p:extLst>
      <p:ext uri="{BB962C8B-B14F-4D97-AF65-F5344CB8AC3E}">
        <p14:creationId xmlns:p14="http://schemas.microsoft.com/office/powerpoint/2010/main" val="222997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EF46C-A5D3-06B6-2DCF-56B71510E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9593A0F-007D-B50C-EA1F-38260BD5D6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525C0DF-D636-5A16-4B5C-ABF2A48F6B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25406-0DE5-40A9-AB16-72D787D5749F}" type="datetimeFigureOut">
              <a:rPr lang="en-GB" smtClean="0"/>
              <a:t>07/11/2024</a:t>
            </a:fld>
            <a:endParaRPr lang="en-GB"/>
          </a:p>
        </p:txBody>
      </p:sp>
      <p:sp>
        <p:nvSpPr>
          <p:cNvPr id="5" name="Footer Placeholder 4">
            <a:extLst>
              <a:ext uri="{FF2B5EF4-FFF2-40B4-BE49-F238E27FC236}">
                <a16:creationId xmlns:a16="http://schemas.microsoft.com/office/drawing/2014/main" id="{A9F52B94-FC70-8F73-62A9-EE8D5866B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E3E1CC-6B56-67F9-820E-B608ED6108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36977-9F44-4809-BEA9-79443FC56224}" type="slidenum">
              <a:rPr lang="en-GB" smtClean="0"/>
              <a:t>‹#›</a:t>
            </a:fld>
            <a:endParaRPr lang="en-GB"/>
          </a:p>
        </p:txBody>
      </p:sp>
    </p:spTree>
    <p:extLst>
      <p:ext uri="{BB962C8B-B14F-4D97-AF65-F5344CB8AC3E}">
        <p14:creationId xmlns:p14="http://schemas.microsoft.com/office/powerpoint/2010/main" val="163170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1621" y="274638"/>
            <a:ext cx="10478955"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36390-1BB2-498D-8421-DCF896308B79}" type="datetimeFigureOut">
              <a:rPr lang="en-GB" smtClean="0"/>
              <a:t>07/11/2024</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BF9DF-47AB-4B0B-AED5-F89AEC386184}" type="slidenum">
              <a:rPr lang="en-GB" smtClean="0"/>
              <a:t>‹#›</a:t>
            </a:fld>
            <a:endParaRPr lang="en-GB"/>
          </a:p>
        </p:txBody>
      </p:sp>
      <p:pic>
        <p:nvPicPr>
          <p:cNvPr id="7" name="Picture 6"/>
          <p:cNvPicPr/>
          <p:nvPr userDrawn="1"/>
        </p:nvPicPr>
        <p:blipFill>
          <a:blip r:embed="rId7">
            <a:extLst>
              <a:ext uri="{28A0092B-C50C-407E-A947-70E740481C1C}">
                <a14:useLocalDpi xmlns:a14="http://schemas.microsoft.com/office/drawing/2010/main" val="0"/>
              </a:ext>
            </a:extLst>
          </a:blip>
          <a:stretch>
            <a:fillRect/>
          </a:stretch>
        </p:blipFill>
        <p:spPr>
          <a:xfrm>
            <a:off x="10230551" y="159363"/>
            <a:ext cx="1783927" cy="320675"/>
          </a:xfrm>
          <a:prstGeom prst="rect">
            <a:avLst/>
          </a:prstGeom>
        </p:spPr>
      </p:pic>
      <p:cxnSp>
        <p:nvCxnSpPr>
          <p:cNvPr id="9" name="Straight Connector 8"/>
          <p:cNvCxnSpPr/>
          <p:nvPr userDrawn="1"/>
        </p:nvCxnSpPr>
        <p:spPr>
          <a:xfrm>
            <a:off x="719403" y="480038"/>
            <a:ext cx="0" cy="716715"/>
          </a:xfrm>
          <a:prstGeom prst="line">
            <a:avLst/>
          </a:prstGeom>
          <a:ln w="50800">
            <a:solidFill>
              <a:srgbClr val="2D7C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277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spcBef>
          <a:spcPct val="0"/>
        </a:spcBef>
        <a:buNone/>
        <a:defRPr sz="4400" kern="1200">
          <a:solidFill>
            <a:schemeClr val="tx1"/>
          </a:solidFill>
          <a:latin typeface="+mn-lt"/>
          <a:ea typeface="+mj-ea"/>
          <a:cs typeface="Arial" panose="020B0604020202020204" pitchFamily="34" charset="0"/>
        </a:defRPr>
      </a:lvl1pPr>
    </p:titleStyle>
    <p:bodyStyle>
      <a:lvl1pPr marL="342900" indent="-342900" algn="l" defTabSz="914400" rtl="0" eaLnBrk="1" latinLnBrk="0" hangingPunct="1">
        <a:spcBef>
          <a:spcPct val="20000"/>
        </a:spcBef>
        <a:buFontTx/>
        <a:buBlip>
          <a:blip r:embed="rId8"/>
        </a:buBlip>
        <a:defRPr sz="3200" kern="1200">
          <a:solidFill>
            <a:srgbClr val="2D7C82"/>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www.kpho.org.uk/"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hyperlink" Target="https://www.gov.uk/government/statistics/health-and-care-of-people-with-learning-disabilities-experimental-statistics-2021-to-2022" TargetMode="External"/><Relationship Id="rId3" Type="http://schemas.openxmlformats.org/officeDocument/2006/relationships/image" Target="../media/image8.png"/><Relationship Id="rId7" Type="http://schemas.openxmlformats.org/officeDocument/2006/relationships/hyperlink" Target="https://www.nhs.uk/conditions/learning-disabilities/annual-health-checks/"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digital.nhs.uk/data-and-information/data-tools-and-services/data-services/general-practice-data-hub/health-and-care-of-people-with-learning-disabilities" TargetMode="External"/><Relationship Id="rId5" Type="http://schemas.openxmlformats.org/officeDocument/2006/relationships/hyperlink" Target="https://fingertips.phe.org.uk/profile/learning-disabilities" TargetMode="External"/><Relationship Id="rId4" Type="http://schemas.openxmlformats.org/officeDocument/2006/relationships/hyperlink" Target="https://www.nhs.uk/conditions/learning-disabilities/" TargetMode="External"/><Relationship Id="rId9" Type="http://schemas.openxmlformats.org/officeDocument/2006/relationships/hyperlink" Target="https://www.gov.uk/government/publications/improving-educational-outcomes-for-learners-with-specific-learning-difficulti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812856" y="5445224"/>
            <a:ext cx="8855144" cy="1412776"/>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812856" y="486704"/>
            <a:ext cx="8603624" cy="3374344"/>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1919536" y="192064"/>
            <a:ext cx="8496944" cy="1580752"/>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8976320" y="390184"/>
            <a:ext cx="1313304" cy="878576"/>
          </a:xfrm>
          <a:prstGeom prst="rect">
            <a:avLst/>
          </a:prstGeom>
        </p:spPr>
      </p:pic>
      <p:pic>
        <p:nvPicPr>
          <p:cNvPr id="8" name="Picture 7">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1780" y="412758"/>
            <a:ext cx="2816108" cy="675866"/>
          </a:xfrm>
          <a:prstGeom prst="rect">
            <a:avLst/>
          </a:prstGeom>
        </p:spPr>
      </p:pic>
      <p:sp>
        <p:nvSpPr>
          <p:cNvPr id="2" name="Title 1"/>
          <p:cNvSpPr>
            <a:spLocks noGrp="1"/>
          </p:cNvSpPr>
          <p:nvPr>
            <p:ph type="ctrTitle"/>
          </p:nvPr>
        </p:nvSpPr>
        <p:spPr>
          <a:xfrm>
            <a:off x="2209800" y="3630091"/>
            <a:ext cx="7772400" cy="1470025"/>
          </a:xfrm>
        </p:spPr>
        <p:txBody>
          <a:bodyPr>
            <a:normAutofit fontScale="90000"/>
          </a:bodyPr>
          <a:lstStyle/>
          <a:p>
            <a:pPr algn="ctr"/>
            <a:r>
              <a:rPr lang="en-GB" dirty="0">
                <a:solidFill>
                  <a:srgbClr val="50787B"/>
                </a:solidFill>
                <a:cs typeface="Arial" panose="020B0604020202020204" pitchFamily="34" charset="0"/>
              </a:rPr>
              <a:t>People with Learning Disabilities</a:t>
            </a:r>
          </a:p>
        </p:txBody>
      </p:sp>
      <p:sp>
        <p:nvSpPr>
          <p:cNvPr id="3" name="Subtitle 2"/>
          <p:cNvSpPr>
            <a:spLocks noGrp="1"/>
          </p:cNvSpPr>
          <p:nvPr>
            <p:ph type="subTitle" idx="1"/>
          </p:nvPr>
        </p:nvSpPr>
        <p:spPr>
          <a:xfrm>
            <a:off x="2967608" y="4997999"/>
            <a:ext cx="6400800" cy="600472"/>
          </a:xfrm>
        </p:spPr>
        <p:txBody>
          <a:bodyPr/>
          <a:lstStyle/>
          <a:p>
            <a:endParaRPr lang="en-GB" dirty="0">
              <a:solidFill>
                <a:srgbClr val="2D7C82"/>
              </a:solidFill>
              <a:cs typeface="Arial" panose="020B0604020202020204" pitchFamily="34" charset="0"/>
            </a:endParaRPr>
          </a:p>
        </p:txBody>
      </p:sp>
      <p:sp>
        <p:nvSpPr>
          <p:cNvPr id="10" name="TextBox 9"/>
          <p:cNvSpPr txBox="1"/>
          <p:nvPr/>
        </p:nvSpPr>
        <p:spPr>
          <a:xfrm>
            <a:off x="7500664" y="6290157"/>
            <a:ext cx="2987824" cy="461665"/>
          </a:xfrm>
          <a:prstGeom prst="rect">
            <a:avLst/>
          </a:prstGeom>
          <a:noFill/>
        </p:spPr>
        <p:txBody>
          <a:bodyPr wrap="square" rtlCol="0">
            <a:spAutoFit/>
          </a:bodyPr>
          <a:lstStyle/>
          <a:p>
            <a:pPr algn="r"/>
            <a:r>
              <a:rPr lang="en-GB" sz="1200" dirty="0">
                <a:solidFill>
                  <a:srgbClr val="2D7C82"/>
                </a:solidFill>
                <a:cs typeface="Arial" panose="020B0604020202020204" pitchFamily="34" charset="0"/>
              </a:rPr>
              <a:t>Version: 1</a:t>
            </a:r>
          </a:p>
          <a:p>
            <a:pPr algn="r"/>
            <a:r>
              <a:rPr lang="en-GB" sz="1200" dirty="0">
                <a:solidFill>
                  <a:srgbClr val="2D7C82"/>
                </a:solidFill>
                <a:cs typeface="Arial" panose="020B0604020202020204" pitchFamily="34" charset="0"/>
              </a:rPr>
              <a:t>Last updated: 12/06/2024</a:t>
            </a:r>
          </a:p>
        </p:txBody>
      </p:sp>
      <p:cxnSp>
        <p:nvCxnSpPr>
          <p:cNvPr id="12" name="Straight Connector 11"/>
          <p:cNvCxnSpPr/>
          <p:nvPr/>
        </p:nvCxnSpPr>
        <p:spPr>
          <a:xfrm>
            <a:off x="2967608" y="5902219"/>
            <a:ext cx="7180292" cy="0"/>
          </a:xfrm>
          <a:prstGeom prst="line">
            <a:avLst/>
          </a:prstGeom>
          <a:ln w="25400">
            <a:solidFill>
              <a:srgbClr val="A75585"/>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75520" y="5742651"/>
            <a:ext cx="1440160" cy="307777"/>
          </a:xfrm>
          <a:prstGeom prst="rect">
            <a:avLst/>
          </a:prstGeom>
          <a:noFill/>
        </p:spPr>
        <p:txBody>
          <a:bodyPr wrap="square" rtlCol="0">
            <a:spAutoFit/>
          </a:bodyPr>
          <a:lstStyle/>
          <a:p>
            <a:r>
              <a:rPr lang="en-GB" sz="1400" b="1" dirty="0">
                <a:solidFill>
                  <a:srgbClr val="2D7C82"/>
                </a:solidFill>
                <a:cs typeface="Arial" panose="020B0604020202020204" pitchFamily="34" charset="0"/>
              </a:rPr>
              <a:t>Produced by</a:t>
            </a:r>
          </a:p>
        </p:txBody>
      </p:sp>
      <p:sp>
        <p:nvSpPr>
          <p:cNvPr id="15" name="TextBox 14"/>
          <p:cNvSpPr txBox="1"/>
          <p:nvPr/>
        </p:nvSpPr>
        <p:spPr>
          <a:xfrm>
            <a:off x="1780600" y="6029743"/>
            <a:ext cx="5112568" cy="769441"/>
          </a:xfrm>
          <a:prstGeom prst="rect">
            <a:avLst/>
          </a:prstGeom>
          <a:noFill/>
        </p:spPr>
        <p:txBody>
          <a:bodyPr wrap="square" rtlCol="0">
            <a:spAutoFit/>
          </a:bodyPr>
          <a:lstStyle/>
          <a:p>
            <a:r>
              <a:rPr lang="en-GB" sz="1200" b="1" dirty="0">
                <a:cs typeface="Arial" panose="020B0604020202020204" pitchFamily="34" charset="0"/>
              </a:rPr>
              <a:t>Josce Syrett</a:t>
            </a:r>
            <a:r>
              <a:rPr lang="en-GB" sz="1200" dirty="0">
                <a:cs typeface="Arial" panose="020B0604020202020204" pitchFamily="34" charset="0"/>
              </a:rPr>
              <a:t>, Kent Public Health Observatory </a:t>
            </a:r>
          </a:p>
          <a:p>
            <a:endParaRPr lang="en-GB" sz="1200" dirty="0">
              <a:cs typeface="Arial" panose="020B0604020202020204" pitchFamily="34" charset="0"/>
            </a:endParaRPr>
          </a:p>
          <a:p>
            <a:r>
              <a:rPr lang="en-GB" sz="1000" dirty="0">
                <a:cs typeface="Arial" panose="020B0604020202020204" pitchFamily="34" charset="0"/>
              </a:rPr>
              <a:t>With input from:</a:t>
            </a:r>
          </a:p>
          <a:p>
            <a:r>
              <a:rPr lang="en-GB" sz="1000" b="1" dirty="0">
                <a:cs typeface="Arial" panose="020B0604020202020204" pitchFamily="34" charset="0"/>
              </a:rPr>
              <a:t>Miriam Fittipaldi</a:t>
            </a:r>
            <a:r>
              <a:rPr lang="en-GB" sz="1000" dirty="0">
                <a:cs typeface="Arial" panose="020B0604020202020204" pitchFamily="34" charset="0"/>
              </a:rPr>
              <a:t>, Medway Public Health Intelligence</a:t>
            </a:r>
          </a:p>
        </p:txBody>
      </p:sp>
    </p:spTree>
    <p:extLst>
      <p:ext uri="{BB962C8B-B14F-4D97-AF65-F5344CB8AC3E}">
        <p14:creationId xmlns:p14="http://schemas.microsoft.com/office/powerpoint/2010/main" val="2363463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2D59-31F9-8D5C-69DF-0F15A7223B05}"/>
              </a:ext>
            </a:extLst>
          </p:cNvPr>
          <p:cNvSpPr>
            <a:spLocks noGrp="1"/>
          </p:cNvSpPr>
          <p:nvPr>
            <p:ph type="title"/>
          </p:nvPr>
        </p:nvSpPr>
        <p:spPr>
          <a:xfrm>
            <a:off x="801621" y="274638"/>
            <a:ext cx="10242299" cy="1143000"/>
          </a:xfrm>
        </p:spPr>
        <p:txBody>
          <a:bodyPr>
            <a:noAutofit/>
          </a:bodyPr>
          <a:lstStyle/>
          <a:p>
            <a:r>
              <a:rPr lang="en-GB" sz="3200" b="1" dirty="0"/>
              <a:t>Employment Rates for People with a Learning Disability</a:t>
            </a:r>
            <a:endParaRPr lang="en-GB" sz="2800" b="1" dirty="0"/>
          </a:p>
        </p:txBody>
      </p:sp>
      <p:sp>
        <p:nvSpPr>
          <p:cNvPr id="4" name="Footer Placeholder 3">
            <a:extLst>
              <a:ext uri="{FF2B5EF4-FFF2-40B4-BE49-F238E27FC236}">
                <a16:creationId xmlns:a16="http://schemas.microsoft.com/office/drawing/2014/main" id="{9798205A-A70E-755F-2DF3-369FC41C1D65}"/>
              </a:ext>
            </a:extLst>
          </p:cNvPr>
          <p:cNvSpPr>
            <a:spLocks noGrp="1"/>
          </p:cNvSpPr>
          <p:nvPr>
            <p:ph type="ftr" sz="quarter" idx="11"/>
          </p:nvPr>
        </p:nvSpPr>
        <p:spPr/>
        <p:txBody>
          <a:bodyPr/>
          <a:lstStyle/>
          <a:p>
            <a:r>
              <a:rPr lang="en-GB" dirty="0">
                <a:solidFill>
                  <a:prstClr val="black">
                    <a:tint val="75000"/>
                  </a:prstClr>
                </a:solidFill>
                <a:latin typeface="Calibri"/>
              </a:rPr>
              <a:t>People with Learning Disabilities, May 2024</a:t>
            </a:r>
          </a:p>
        </p:txBody>
      </p:sp>
      <p:sp>
        <p:nvSpPr>
          <p:cNvPr id="5" name="Slide Number Placeholder 4">
            <a:extLst>
              <a:ext uri="{FF2B5EF4-FFF2-40B4-BE49-F238E27FC236}">
                <a16:creationId xmlns:a16="http://schemas.microsoft.com/office/drawing/2014/main" id="{357AB72A-8C94-C4E0-474B-F995F96E3C92}"/>
              </a:ext>
            </a:extLst>
          </p:cNvPr>
          <p:cNvSpPr>
            <a:spLocks noGrp="1"/>
          </p:cNvSpPr>
          <p:nvPr>
            <p:ph type="sldNum" sz="quarter" idx="12"/>
          </p:nvPr>
        </p:nvSpPr>
        <p:spPr/>
        <p:txBody>
          <a:bodyPr/>
          <a:lstStyle/>
          <a:p>
            <a:fld id="{083437FF-0BBE-490D-9C9F-587F734159E8}" type="slidenum">
              <a:rPr lang="en-GB">
                <a:latin typeface="Calibri"/>
              </a:rPr>
              <a:pPr/>
              <a:t>10</a:t>
            </a:fld>
            <a:endParaRPr lang="en-GB" dirty="0">
              <a:latin typeface="Calibri"/>
            </a:endParaRPr>
          </a:p>
        </p:txBody>
      </p:sp>
      <p:sp>
        <p:nvSpPr>
          <p:cNvPr id="7" name="Content Placeholder 6">
            <a:extLst>
              <a:ext uri="{FF2B5EF4-FFF2-40B4-BE49-F238E27FC236}">
                <a16:creationId xmlns:a16="http://schemas.microsoft.com/office/drawing/2014/main" id="{BCE185A1-E873-B668-8436-BCE78253AE6F}"/>
              </a:ext>
            </a:extLst>
          </p:cNvPr>
          <p:cNvSpPr>
            <a:spLocks noGrp="1"/>
          </p:cNvSpPr>
          <p:nvPr>
            <p:ph idx="1"/>
          </p:nvPr>
        </p:nvSpPr>
        <p:spPr/>
        <p:txBody>
          <a:bodyPr/>
          <a:lstStyle/>
          <a:p>
            <a:endParaRPr lang="en-GB" dirty="0"/>
          </a:p>
          <a:p>
            <a:pPr marL="0" indent="0">
              <a:buNone/>
            </a:pPr>
            <a:endParaRPr lang="en-GB" dirty="0"/>
          </a:p>
        </p:txBody>
      </p:sp>
      <p:sp>
        <p:nvSpPr>
          <p:cNvPr id="8" name="TextBox 7">
            <a:extLst>
              <a:ext uri="{FF2B5EF4-FFF2-40B4-BE49-F238E27FC236}">
                <a16:creationId xmlns:a16="http://schemas.microsoft.com/office/drawing/2014/main" id="{6A9B4CD0-3DD5-8FBE-2730-03150AB55FB8}"/>
              </a:ext>
            </a:extLst>
          </p:cNvPr>
          <p:cNvSpPr txBox="1"/>
          <p:nvPr/>
        </p:nvSpPr>
        <p:spPr>
          <a:xfrm>
            <a:off x="609600" y="1868840"/>
            <a:ext cx="3633600" cy="2646878"/>
          </a:xfrm>
          <a:prstGeom prst="rect">
            <a:avLst/>
          </a:prstGeom>
          <a:noFill/>
        </p:spPr>
        <p:txBody>
          <a:bodyPr wrap="square">
            <a:spAutoFit/>
          </a:bodyPr>
          <a:lstStyle/>
          <a:p>
            <a:pPr marL="342900" indent="-342900" algn="just">
              <a:buBlip>
                <a:blip r:embed="rId3"/>
              </a:buBlip>
            </a:pPr>
            <a:r>
              <a:rPr lang="en-GB" dirty="0"/>
              <a:t>The proportion of people with a learning disability in the county of Kent in paid employment was 3.2% </a:t>
            </a:r>
            <a:r>
              <a:rPr lang="en-GB" sz="1100" dirty="0"/>
              <a:t>(2.5%-4.3%)</a:t>
            </a:r>
            <a:r>
              <a:rPr lang="en-GB" sz="2000" dirty="0"/>
              <a:t> </a:t>
            </a:r>
            <a:r>
              <a:rPr lang="en-GB" dirty="0"/>
              <a:t>in 2022/23.</a:t>
            </a:r>
          </a:p>
          <a:p>
            <a:pPr algn="just"/>
            <a:endParaRPr lang="en-GB" dirty="0"/>
          </a:p>
          <a:p>
            <a:pPr marL="342900" indent="-342900" algn="just">
              <a:buBlip>
                <a:blip r:embed="rId3"/>
              </a:buBlip>
            </a:pPr>
            <a:r>
              <a:rPr lang="en-GB" dirty="0"/>
              <a:t>The South East region was considerably higher with 6.6% </a:t>
            </a:r>
            <a:r>
              <a:rPr lang="en-GB" sz="1100" dirty="0"/>
              <a:t>(6.3%-7.0%)</a:t>
            </a:r>
            <a:r>
              <a:rPr lang="en-GB" sz="2000" dirty="0"/>
              <a:t> </a:t>
            </a:r>
            <a:r>
              <a:rPr lang="en-GB" dirty="0"/>
              <a:t>in paid employment in 2022/23. </a:t>
            </a:r>
            <a:r>
              <a:rPr lang="en-GB" sz="1050" b="1" i="1" dirty="0">
                <a:solidFill>
                  <a:schemeClr val="bg2">
                    <a:lumMod val="50000"/>
                  </a:schemeClr>
                </a:solidFill>
                <a:latin typeface="Calibri" panose="020F0502020204030204" pitchFamily="34" charset="0"/>
              </a:rPr>
              <a:t>(OHID Fingertips)</a:t>
            </a:r>
            <a:endParaRPr lang="en-GB" sz="1050" dirty="0"/>
          </a:p>
        </p:txBody>
      </p:sp>
      <p:pic>
        <p:nvPicPr>
          <p:cNvPr id="13" name="Picture 12" descr="Figure 5 shows the employment rates for people with a learning disability in Kent compared to the South East and England average for 2020 to 2023. The proportion of people with a learning disability in the county of Kent in paid employment was 3.2% (2.5%-4.3%) in 2022/23.&#10;The South East region was considerably higher with 6.6% (6.3%-7.0%) in paid employment in 2022/23.">
            <a:extLst>
              <a:ext uri="{FF2B5EF4-FFF2-40B4-BE49-F238E27FC236}">
                <a16:creationId xmlns:a16="http://schemas.microsoft.com/office/drawing/2014/main" id="{32D200E9-C38A-9E2E-6A44-682C20AC36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807" y="1463039"/>
            <a:ext cx="7069291" cy="4418307"/>
          </a:xfrm>
          <a:prstGeom prst="rect">
            <a:avLst/>
          </a:prstGeom>
        </p:spPr>
      </p:pic>
    </p:spTree>
    <p:extLst>
      <p:ext uri="{BB962C8B-B14F-4D97-AF65-F5344CB8AC3E}">
        <p14:creationId xmlns:p14="http://schemas.microsoft.com/office/powerpoint/2010/main" val="266675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2D59-31F9-8D5C-69DF-0F15A7223B05}"/>
              </a:ext>
            </a:extLst>
          </p:cNvPr>
          <p:cNvSpPr>
            <a:spLocks noGrp="1"/>
          </p:cNvSpPr>
          <p:nvPr>
            <p:ph type="title"/>
          </p:nvPr>
        </p:nvSpPr>
        <p:spPr/>
        <p:txBody>
          <a:bodyPr>
            <a:noAutofit/>
          </a:bodyPr>
          <a:lstStyle/>
          <a:p>
            <a:r>
              <a:rPr lang="en-GB" sz="3600" b="1" dirty="0"/>
              <a:t>Learning Disability Health Checks </a:t>
            </a:r>
          </a:p>
        </p:txBody>
      </p:sp>
      <p:sp>
        <p:nvSpPr>
          <p:cNvPr id="4" name="Footer Placeholder 3">
            <a:extLst>
              <a:ext uri="{FF2B5EF4-FFF2-40B4-BE49-F238E27FC236}">
                <a16:creationId xmlns:a16="http://schemas.microsoft.com/office/drawing/2014/main" id="{9798205A-A70E-755F-2DF3-369FC41C1D65}"/>
              </a:ext>
            </a:extLst>
          </p:cNvPr>
          <p:cNvSpPr>
            <a:spLocks noGrp="1"/>
          </p:cNvSpPr>
          <p:nvPr>
            <p:ph type="ftr" sz="quarter" idx="11"/>
          </p:nvPr>
        </p:nvSpPr>
        <p:spPr/>
        <p:txBody>
          <a:bodyPr/>
          <a:lstStyle/>
          <a:p>
            <a:r>
              <a:rPr lang="en-GB" dirty="0">
                <a:solidFill>
                  <a:prstClr val="black">
                    <a:tint val="75000"/>
                  </a:prstClr>
                </a:solidFill>
                <a:latin typeface="Calibri"/>
              </a:rPr>
              <a:t>People with Learning Disabilities, May 2024</a:t>
            </a:r>
          </a:p>
        </p:txBody>
      </p:sp>
      <p:sp>
        <p:nvSpPr>
          <p:cNvPr id="5" name="Slide Number Placeholder 4">
            <a:extLst>
              <a:ext uri="{FF2B5EF4-FFF2-40B4-BE49-F238E27FC236}">
                <a16:creationId xmlns:a16="http://schemas.microsoft.com/office/drawing/2014/main" id="{357AB72A-8C94-C4E0-474B-F995F96E3C92}"/>
              </a:ext>
            </a:extLst>
          </p:cNvPr>
          <p:cNvSpPr>
            <a:spLocks noGrp="1"/>
          </p:cNvSpPr>
          <p:nvPr>
            <p:ph type="sldNum" sz="quarter" idx="12"/>
          </p:nvPr>
        </p:nvSpPr>
        <p:spPr/>
        <p:txBody>
          <a:bodyPr/>
          <a:lstStyle/>
          <a:p>
            <a:fld id="{083437FF-0BBE-490D-9C9F-587F734159E8}" type="slidenum">
              <a:rPr lang="en-GB">
                <a:latin typeface="Calibri"/>
              </a:rPr>
              <a:pPr/>
              <a:t>11</a:t>
            </a:fld>
            <a:endParaRPr lang="en-GB" dirty="0">
              <a:latin typeface="Calibri"/>
            </a:endParaRPr>
          </a:p>
        </p:txBody>
      </p:sp>
      <p:sp>
        <p:nvSpPr>
          <p:cNvPr id="7" name="Content Placeholder 6">
            <a:extLst>
              <a:ext uri="{FF2B5EF4-FFF2-40B4-BE49-F238E27FC236}">
                <a16:creationId xmlns:a16="http://schemas.microsoft.com/office/drawing/2014/main" id="{BCE185A1-E873-B668-8436-BCE78253AE6F}"/>
              </a:ext>
            </a:extLst>
          </p:cNvPr>
          <p:cNvSpPr>
            <a:spLocks noGrp="1"/>
          </p:cNvSpPr>
          <p:nvPr>
            <p:ph idx="1"/>
          </p:nvPr>
        </p:nvSpPr>
        <p:spPr/>
        <p:txBody>
          <a:bodyPr/>
          <a:lstStyle/>
          <a:p>
            <a:endParaRPr lang="en-GB" dirty="0"/>
          </a:p>
          <a:p>
            <a:pPr marL="0" indent="0">
              <a:buNone/>
            </a:pPr>
            <a:endParaRPr lang="en-GB" dirty="0"/>
          </a:p>
        </p:txBody>
      </p:sp>
      <p:sp>
        <p:nvSpPr>
          <p:cNvPr id="3" name="TextBox 2">
            <a:extLst>
              <a:ext uri="{FF2B5EF4-FFF2-40B4-BE49-F238E27FC236}">
                <a16:creationId xmlns:a16="http://schemas.microsoft.com/office/drawing/2014/main" id="{BF30DD8B-EB4E-97C7-8A3A-16F4987622C7}"/>
              </a:ext>
            </a:extLst>
          </p:cNvPr>
          <p:cNvSpPr txBox="1"/>
          <p:nvPr/>
        </p:nvSpPr>
        <p:spPr>
          <a:xfrm>
            <a:off x="618741" y="1679716"/>
            <a:ext cx="10661835" cy="3539430"/>
          </a:xfrm>
          <a:prstGeom prst="rect">
            <a:avLst/>
          </a:prstGeom>
          <a:noFill/>
        </p:spPr>
        <p:txBody>
          <a:bodyPr wrap="square">
            <a:spAutoFit/>
          </a:bodyPr>
          <a:lstStyle/>
          <a:p>
            <a:pPr marL="342900" indent="-342900" algn="just">
              <a:buBlip>
                <a:blip r:embed="rId3"/>
              </a:buBlip>
            </a:pPr>
            <a:r>
              <a:rPr lang="en-GB" sz="2400" dirty="0"/>
              <a:t>People with a learning disability often have poorer physical and mental health when compared to the general population.</a:t>
            </a:r>
          </a:p>
          <a:p>
            <a:pPr algn="just"/>
            <a:endParaRPr lang="en-GB" sz="2400" dirty="0"/>
          </a:p>
          <a:p>
            <a:pPr marL="342900" indent="-342900" algn="just">
              <a:buBlip>
                <a:blip r:embed="rId3"/>
              </a:buBlip>
            </a:pPr>
            <a:r>
              <a:rPr lang="en-GB" sz="2400" dirty="0"/>
              <a:t>Consequently, all people registered with a learning disability aged 14 and over are eligible for an annual health check in primary care, however not everyone currently uses this service </a:t>
            </a:r>
            <a:r>
              <a:rPr lang="en-GB" sz="1400" b="1" i="1" dirty="0">
                <a:solidFill>
                  <a:schemeClr val="bg2">
                    <a:lumMod val="50000"/>
                  </a:schemeClr>
                </a:solidFill>
              </a:rPr>
              <a:t>(NHS UK).</a:t>
            </a:r>
            <a:endParaRPr lang="en-GB" sz="2000" b="1" i="1" dirty="0"/>
          </a:p>
          <a:p>
            <a:pPr algn="just"/>
            <a:endParaRPr lang="en-GB" sz="2000" dirty="0"/>
          </a:p>
          <a:p>
            <a:pPr marL="342900" indent="-342900" algn="just">
              <a:buBlip>
                <a:blip r:embed="rId3"/>
              </a:buBlip>
            </a:pPr>
            <a:r>
              <a:rPr lang="en-GB" sz="2400" dirty="0"/>
              <a:t>Kent and Medway have a lower proportion of eligible patients having an annual health check compared to the average in England </a:t>
            </a:r>
            <a:r>
              <a:rPr lang="en-GB" sz="1400" b="1" i="1" dirty="0">
                <a:solidFill>
                  <a:schemeClr val="bg2">
                    <a:lumMod val="50000"/>
                  </a:schemeClr>
                </a:solidFill>
              </a:rPr>
              <a:t>(Learning Disability Health Check Scheme (LDHC) Mar 2024, NHS England).</a:t>
            </a:r>
            <a:endParaRPr lang="en-GB" sz="2400" dirty="0"/>
          </a:p>
        </p:txBody>
      </p:sp>
    </p:spTree>
    <p:extLst>
      <p:ext uri="{BB962C8B-B14F-4D97-AF65-F5344CB8AC3E}">
        <p14:creationId xmlns:p14="http://schemas.microsoft.com/office/powerpoint/2010/main" val="13856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2D59-31F9-8D5C-69DF-0F15A7223B05}"/>
              </a:ext>
            </a:extLst>
          </p:cNvPr>
          <p:cNvSpPr>
            <a:spLocks noGrp="1"/>
          </p:cNvSpPr>
          <p:nvPr>
            <p:ph type="title"/>
          </p:nvPr>
        </p:nvSpPr>
        <p:spPr/>
        <p:txBody>
          <a:bodyPr>
            <a:noAutofit/>
          </a:bodyPr>
          <a:lstStyle/>
          <a:p>
            <a:r>
              <a:rPr lang="en-GB" sz="3600" b="1" dirty="0"/>
              <a:t>Learning Disability Health Checks</a:t>
            </a:r>
          </a:p>
        </p:txBody>
      </p:sp>
      <p:sp>
        <p:nvSpPr>
          <p:cNvPr id="4" name="Footer Placeholder 3">
            <a:extLst>
              <a:ext uri="{FF2B5EF4-FFF2-40B4-BE49-F238E27FC236}">
                <a16:creationId xmlns:a16="http://schemas.microsoft.com/office/drawing/2014/main" id="{9798205A-A70E-755F-2DF3-369FC41C1D65}"/>
              </a:ext>
            </a:extLst>
          </p:cNvPr>
          <p:cNvSpPr>
            <a:spLocks noGrp="1"/>
          </p:cNvSpPr>
          <p:nvPr>
            <p:ph type="ftr" sz="quarter" idx="11"/>
          </p:nvPr>
        </p:nvSpPr>
        <p:spPr/>
        <p:txBody>
          <a:bodyPr/>
          <a:lstStyle/>
          <a:p>
            <a:r>
              <a:rPr lang="en-GB" dirty="0">
                <a:solidFill>
                  <a:prstClr val="black">
                    <a:tint val="75000"/>
                  </a:prstClr>
                </a:solidFill>
                <a:latin typeface="Calibri"/>
              </a:rPr>
              <a:t>People with Learning Disabilities, May 2024</a:t>
            </a:r>
          </a:p>
        </p:txBody>
      </p:sp>
      <p:sp>
        <p:nvSpPr>
          <p:cNvPr id="5" name="Slide Number Placeholder 4">
            <a:extLst>
              <a:ext uri="{FF2B5EF4-FFF2-40B4-BE49-F238E27FC236}">
                <a16:creationId xmlns:a16="http://schemas.microsoft.com/office/drawing/2014/main" id="{357AB72A-8C94-C4E0-474B-F995F96E3C92}"/>
              </a:ext>
            </a:extLst>
          </p:cNvPr>
          <p:cNvSpPr>
            <a:spLocks noGrp="1"/>
          </p:cNvSpPr>
          <p:nvPr>
            <p:ph type="sldNum" sz="quarter" idx="12"/>
          </p:nvPr>
        </p:nvSpPr>
        <p:spPr/>
        <p:txBody>
          <a:bodyPr/>
          <a:lstStyle/>
          <a:p>
            <a:fld id="{083437FF-0BBE-490D-9C9F-587F734159E8}" type="slidenum">
              <a:rPr lang="en-GB">
                <a:latin typeface="Calibri"/>
              </a:rPr>
              <a:pPr/>
              <a:t>12</a:t>
            </a:fld>
            <a:endParaRPr lang="en-GB" dirty="0">
              <a:latin typeface="Calibri"/>
            </a:endParaRPr>
          </a:p>
        </p:txBody>
      </p:sp>
      <p:sp>
        <p:nvSpPr>
          <p:cNvPr id="7" name="Content Placeholder 6">
            <a:extLst>
              <a:ext uri="{FF2B5EF4-FFF2-40B4-BE49-F238E27FC236}">
                <a16:creationId xmlns:a16="http://schemas.microsoft.com/office/drawing/2014/main" id="{BCE185A1-E873-B668-8436-BCE78253AE6F}"/>
              </a:ext>
            </a:extLst>
          </p:cNvPr>
          <p:cNvSpPr>
            <a:spLocks noGrp="1"/>
          </p:cNvSpPr>
          <p:nvPr>
            <p:ph idx="1"/>
          </p:nvPr>
        </p:nvSpPr>
        <p:spPr/>
        <p:txBody>
          <a:bodyPr/>
          <a:lstStyle/>
          <a:p>
            <a:endParaRPr lang="en-GB" dirty="0"/>
          </a:p>
          <a:p>
            <a:pPr marL="0" indent="0">
              <a:buNone/>
            </a:pPr>
            <a:endParaRPr lang="en-GB" dirty="0"/>
          </a:p>
        </p:txBody>
      </p:sp>
      <p:sp>
        <p:nvSpPr>
          <p:cNvPr id="3" name="TextBox 2">
            <a:extLst>
              <a:ext uri="{FF2B5EF4-FFF2-40B4-BE49-F238E27FC236}">
                <a16:creationId xmlns:a16="http://schemas.microsoft.com/office/drawing/2014/main" id="{BF30DD8B-EB4E-97C7-8A3A-16F4987622C7}"/>
              </a:ext>
            </a:extLst>
          </p:cNvPr>
          <p:cNvSpPr txBox="1"/>
          <p:nvPr/>
        </p:nvSpPr>
        <p:spPr>
          <a:xfrm>
            <a:off x="618742" y="1238776"/>
            <a:ext cx="3206284" cy="5109091"/>
          </a:xfrm>
          <a:prstGeom prst="rect">
            <a:avLst/>
          </a:prstGeom>
          <a:noFill/>
        </p:spPr>
        <p:txBody>
          <a:bodyPr wrap="square">
            <a:spAutoFit/>
          </a:bodyPr>
          <a:lstStyle/>
          <a:p>
            <a:r>
              <a:rPr lang="en-GB" sz="2000" b="1" i="1" u="none" strike="noStrike" dirty="0">
                <a:solidFill>
                  <a:srgbClr val="50787B"/>
                </a:solidFill>
                <a:effectLst/>
                <a:latin typeface="Calibri" panose="020F0502020204030204" pitchFamily="34" charset="0"/>
              </a:rPr>
              <a:t> </a:t>
            </a:r>
            <a:endParaRPr lang="en-GB" sz="2000" dirty="0">
              <a:solidFill>
                <a:srgbClr val="50787B"/>
              </a:solidFill>
            </a:endParaRPr>
          </a:p>
          <a:p>
            <a:pPr marL="342900" indent="-342900" algn="just">
              <a:buBlip>
                <a:blip r:embed="rId3"/>
              </a:buBlip>
            </a:pPr>
            <a:r>
              <a:rPr lang="en-GB" dirty="0"/>
              <a:t>The proportion of eligible patients (age 14+) in K&amp;M with a learning disability who had a GP health check in 2023 was </a:t>
            </a:r>
            <a:r>
              <a:rPr lang="en-GB" b="1" dirty="0"/>
              <a:t>73.8%, </a:t>
            </a:r>
            <a:r>
              <a:rPr lang="en-GB" dirty="0"/>
              <a:t>which equates to 7360 completed health checks.</a:t>
            </a:r>
          </a:p>
          <a:p>
            <a:pPr marL="342900" indent="-342900" algn="just">
              <a:buBlip>
                <a:blip r:embed="rId3"/>
              </a:buBlip>
            </a:pPr>
            <a:endParaRPr lang="en-GB" b="1" dirty="0"/>
          </a:p>
          <a:p>
            <a:pPr marL="342900" indent="-342900" algn="just">
              <a:buBlip>
                <a:blip r:embed="rId3"/>
              </a:buBlip>
            </a:pPr>
            <a:r>
              <a:rPr lang="en-GB" dirty="0"/>
              <a:t>The proportion of eligible patients (age 14+) in England with a learning disability who had a GP health check in 2023 was </a:t>
            </a:r>
            <a:r>
              <a:rPr lang="en-GB" b="1" dirty="0"/>
              <a:t>79.1%, </a:t>
            </a:r>
            <a:r>
              <a:rPr lang="en-GB" dirty="0"/>
              <a:t>Which equates to </a:t>
            </a:r>
            <a:r>
              <a:rPr lang="en-GB" b="1" dirty="0"/>
              <a:t>226,701</a:t>
            </a:r>
            <a:r>
              <a:rPr lang="en-GB" dirty="0"/>
              <a:t> completed health checks. </a:t>
            </a:r>
            <a:r>
              <a:rPr lang="en-GB" sz="1100" b="1" i="1" dirty="0">
                <a:solidFill>
                  <a:schemeClr val="bg2">
                    <a:lumMod val="50000"/>
                  </a:schemeClr>
                </a:solidFill>
              </a:rPr>
              <a:t>(Learning Disability Health Check Scheme (LDHC) Mar 2024, NHS </a:t>
            </a:r>
            <a:r>
              <a:rPr lang="en-GB" sz="1100" b="1" i="1" dirty="0">
                <a:solidFill>
                  <a:srgbClr val="99905D"/>
                </a:solidFill>
              </a:rPr>
              <a:t>England)</a:t>
            </a:r>
            <a:r>
              <a:rPr lang="en-GB" dirty="0">
                <a:solidFill>
                  <a:srgbClr val="99905D"/>
                </a:solidFill>
              </a:rPr>
              <a:t>.</a:t>
            </a:r>
          </a:p>
        </p:txBody>
      </p:sp>
      <p:pic>
        <p:nvPicPr>
          <p:cNvPr id="6" name="Picture 5" descr="Figure 6 shows the proportion of eligible patients in Kent and Medway getting a GP health check. The proportion of eligible patients (age 14+) in K&amp;M with a learning disability who had a GP health check in 2023 was 73.8%, which equates to 7360 completed health checks.&#10;">
            <a:extLst>
              <a:ext uri="{FF2B5EF4-FFF2-40B4-BE49-F238E27FC236}">
                <a16:creationId xmlns:a16="http://schemas.microsoft.com/office/drawing/2014/main" id="{0E1F34BC-3ACF-9256-EC4D-C384DC175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5026" y="946535"/>
            <a:ext cx="8207578" cy="4964929"/>
          </a:xfrm>
          <a:prstGeom prst="rect">
            <a:avLst/>
          </a:prstGeom>
        </p:spPr>
      </p:pic>
      <p:sp>
        <p:nvSpPr>
          <p:cNvPr id="10" name="Content Placeholder 2">
            <a:extLst>
              <a:ext uri="{FF2B5EF4-FFF2-40B4-BE49-F238E27FC236}">
                <a16:creationId xmlns:a16="http://schemas.microsoft.com/office/drawing/2014/main" id="{1580CF21-4B05-BDA4-75A6-8339FCD76A47}"/>
              </a:ext>
            </a:extLst>
          </p:cNvPr>
          <p:cNvSpPr txBox="1">
            <a:spLocks/>
          </p:cNvSpPr>
          <p:nvPr/>
        </p:nvSpPr>
        <p:spPr>
          <a:xfrm>
            <a:off x="9196352" y="4178461"/>
            <a:ext cx="2194027" cy="198684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PCNs with less than 60% of health checks completed for eligible patients:</a:t>
            </a:r>
          </a:p>
          <a:p>
            <a:pPr>
              <a:buFont typeface="Wingdings" panose="05000000000000000000" pitchFamily="2" charset="2"/>
              <a:buChar char="Ø"/>
            </a:pPr>
            <a:r>
              <a:rPr lang="en-GB" sz="2000" b="1" dirty="0"/>
              <a:t>Marsh PCN</a:t>
            </a:r>
          </a:p>
          <a:p>
            <a:pPr>
              <a:buFont typeface="Wingdings" panose="05000000000000000000" pitchFamily="2" charset="2"/>
              <a:buChar char="Ø"/>
            </a:pPr>
            <a:r>
              <a:rPr lang="en-GB" sz="2000" b="1" dirty="0"/>
              <a:t>Strood PCN</a:t>
            </a:r>
          </a:p>
          <a:p>
            <a:pPr>
              <a:buFont typeface="Wingdings" panose="05000000000000000000" pitchFamily="2" charset="2"/>
              <a:buChar char="Ø"/>
            </a:pPr>
            <a:r>
              <a:rPr lang="en-GB" sz="2000" b="1" dirty="0"/>
              <a:t>Sittingbourne PCN</a:t>
            </a:r>
          </a:p>
          <a:p>
            <a:pPr>
              <a:buFont typeface="Wingdings" panose="05000000000000000000" pitchFamily="2" charset="2"/>
              <a:buChar char="Ø"/>
            </a:pPr>
            <a:r>
              <a:rPr lang="en-GB" sz="2000" b="1" dirty="0"/>
              <a:t>Ashford Medical Partnership</a:t>
            </a:r>
          </a:p>
          <a:p>
            <a:pPr>
              <a:buFont typeface="Wingdings" panose="05000000000000000000" pitchFamily="2" charset="2"/>
              <a:buChar char="Ø"/>
            </a:pPr>
            <a:r>
              <a:rPr lang="en-GB" sz="2000" b="1" dirty="0"/>
              <a:t>MPA PCN</a:t>
            </a:r>
          </a:p>
          <a:p>
            <a:pPr>
              <a:buFont typeface="Wingdings" panose="05000000000000000000" pitchFamily="2" charset="2"/>
              <a:buChar char="Ø"/>
            </a:pPr>
            <a:endParaRPr lang="en-GB" sz="2000" b="1" dirty="0"/>
          </a:p>
          <a:p>
            <a:endParaRPr lang="en-GB" sz="1800" dirty="0"/>
          </a:p>
          <a:p>
            <a:endParaRPr lang="en-GB" sz="1800" dirty="0"/>
          </a:p>
        </p:txBody>
      </p:sp>
    </p:spTree>
    <p:extLst>
      <p:ext uri="{BB962C8B-B14F-4D97-AF65-F5344CB8AC3E}">
        <p14:creationId xmlns:p14="http://schemas.microsoft.com/office/powerpoint/2010/main" val="60458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98205A-A70E-755F-2DF3-369FC41C1D65}"/>
              </a:ext>
            </a:extLst>
          </p:cNvPr>
          <p:cNvSpPr>
            <a:spLocks noGrp="1"/>
          </p:cNvSpPr>
          <p:nvPr>
            <p:ph type="ftr" sz="quarter" idx="11"/>
          </p:nvPr>
        </p:nvSpPr>
        <p:spPr/>
        <p:txBody>
          <a:bodyPr/>
          <a:lstStyle/>
          <a:p>
            <a:r>
              <a:rPr lang="en-GB" dirty="0">
                <a:solidFill>
                  <a:prstClr val="black">
                    <a:tint val="75000"/>
                  </a:prstClr>
                </a:solidFill>
                <a:latin typeface="Calibri"/>
              </a:rPr>
              <a:t>People with Learning Disabilities, May 2024</a:t>
            </a:r>
          </a:p>
        </p:txBody>
      </p:sp>
      <p:sp>
        <p:nvSpPr>
          <p:cNvPr id="5" name="Slide Number Placeholder 4">
            <a:extLst>
              <a:ext uri="{FF2B5EF4-FFF2-40B4-BE49-F238E27FC236}">
                <a16:creationId xmlns:a16="http://schemas.microsoft.com/office/drawing/2014/main" id="{357AB72A-8C94-C4E0-474B-F995F96E3C92}"/>
              </a:ext>
            </a:extLst>
          </p:cNvPr>
          <p:cNvSpPr>
            <a:spLocks noGrp="1"/>
          </p:cNvSpPr>
          <p:nvPr>
            <p:ph type="sldNum" sz="quarter" idx="12"/>
          </p:nvPr>
        </p:nvSpPr>
        <p:spPr/>
        <p:txBody>
          <a:bodyPr/>
          <a:lstStyle/>
          <a:p>
            <a:fld id="{083437FF-0BBE-490D-9C9F-587F734159E8}" type="slidenum">
              <a:rPr lang="en-GB">
                <a:latin typeface="Calibri"/>
              </a:rPr>
              <a:pPr/>
              <a:t>13</a:t>
            </a:fld>
            <a:endParaRPr lang="en-GB" dirty="0">
              <a:latin typeface="Calibri"/>
            </a:endParaRPr>
          </a:p>
        </p:txBody>
      </p:sp>
      <p:sp>
        <p:nvSpPr>
          <p:cNvPr id="7" name="Content Placeholder 6">
            <a:extLst>
              <a:ext uri="{FF2B5EF4-FFF2-40B4-BE49-F238E27FC236}">
                <a16:creationId xmlns:a16="http://schemas.microsoft.com/office/drawing/2014/main" id="{BCE185A1-E873-B668-8436-BCE78253AE6F}"/>
              </a:ext>
            </a:extLst>
          </p:cNvPr>
          <p:cNvSpPr>
            <a:spLocks noGrp="1"/>
          </p:cNvSpPr>
          <p:nvPr>
            <p:ph idx="1"/>
          </p:nvPr>
        </p:nvSpPr>
        <p:spPr/>
        <p:txBody>
          <a:bodyPr/>
          <a:lstStyle/>
          <a:p>
            <a:endParaRPr lang="en-GB" dirty="0"/>
          </a:p>
          <a:p>
            <a:pPr marL="0" indent="0">
              <a:buNone/>
            </a:pPr>
            <a:endParaRPr lang="en-GB" dirty="0"/>
          </a:p>
        </p:txBody>
      </p:sp>
      <p:sp>
        <p:nvSpPr>
          <p:cNvPr id="18" name="TextBox 17">
            <a:extLst>
              <a:ext uri="{FF2B5EF4-FFF2-40B4-BE49-F238E27FC236}">
                <a16:creationId xmlns:a16="http://schemas.microsoft.com/office/drawing/2014/main" id="{655936D2-99A6-26AA-DFFB-A4DD0A4D3605}"/>
              </a:ext>
            </a:extLst>
          </p:cNvPr>
          <p:cNvSpPr txBox="1"/>
          <p:nvPr/>
        </p:nvSpPr>
        <p:spPr>
          <a:xfrm>
            <a:off x="658732" y="1491130"/>
            <a:ext cx="10874536" cy="3170099"/>
          </a:xfrm>
          <a:prstGeom prst="rect">
            <a:avLst/>
          </a:prstGeom>
          <a:noFill/>
        </p:spPr>
        <p:txBody>
          <a:bodyPr wrap="square" rtlCol="0">
            <a:spAutoFit/>
          </a:bodyPr>
          <a:lstStyle/>
          <a:p>
            <a:pPr marL="285750" indent="-285750">
              <a:buBlip>
                <a:blip r:embed="rId3"/>
              </a:buBlip>
            </a:pPr>
            <a:r>
              <a:rPr lang="en-GB" sz="2000" dirty="0"/>
              <a:t>Studies have shown that respiratory problems are a major cause of death among people with learning disabilities </a:t>
            </a:r>
            <a:r>
              <a:rPr lang="en-GB" sz="1400" b="1" i="1" dirty="0">
                <a:solidFill>
                  <a:srgbClr val="99905D"/>
                </a:solidFill>
              </a:rPr>
              <a:t>(</a:t>
            </a:r>
            <a:r>
              <a:rPr lang="en-GB" sz="1400" b="1" i="1" dirty="0">
                <a:solidFill>
                  <a:schemeClr val="bg2">
                    <a:lumMod val="50000"/>
                  </a:schemeClr>
                </a:solidFill>
                <a:latin typeface="Calibri" panose="020F0502020204030204" pitchFamily="34" charset="0"/>
              </a:rPr>
              <a:t>Gov.uk).   </a:t>
            </a:r>
          </a:p>
          <a:p>
            <a:endParaRPr lang="en-GB" sz="1400" b="1" i="1" dirty="0">
              <a:solidFill>
                <a:schemeClr val="bg2">
                  <a:lumMod val="50000"/>
                </a:schemeClr>
              </a:solidFill>
              <a:latin typeface="Calibri" panose="020F0502020204030204" pitchFamily="34" charset="0"/>
            </a:endParaRPr>
          </a:p>
          <a:p>
            <a:endParaRPr lang="en-GB" sz="1400" b="1" i="1" dirty="0">
              <a:solidFill>
                <a:schemeClr val="bg2">
                  <a:lumMod val="50000"/>
                </a:schemeClr>
              </a:solidFill>
              <a:latin typeface="Calibri" panose="020F0502020204030204" pitchFamily="34" charset="0"/>
            </a:endParaRPr>
          </a:p>
          <a:p>
            <a:pPr marL="285750" indent="-285750">
              <a:buBlip>
                <a:blip r:embed="rId3"/>
              </a:buBlip>
            </a:pPr>
            <a:r>
              <a:rPr lang="en-GB" sz="2000" dirty="0">
                <a:latin typeface="Calibri" panose="020F0502020204030204" pitchFamily="34" charset="0"/>
              </a:rPr>
              <a:t>Since 2014, people with learning disabilities have been eligible to receive a free flu vaccine but there has not been an appreciable rise in people using this service.</a:t>
            </a:r>
          </a:p>
          <a:p>
            <a:pPr marL="285750" indent="-285750">
              <a:buBlip>
                <a:blip r:embed="rId3"/>
              </a:buBlip>
            </a:pPr>
            <a:endParaRPr lang="en-GB" sz="2000" dirty="0">
              <a:latin typeface="Calibri" panose="020F0502020204030204" pitchFamily="34" charset="0"/>
            </a:endParaRPr>
          </a:p>
          <a:p>
            <a:endParaRPr lang="en-GB" sz="2000" dirty="0">
              <a:latin typeface="Calibri" panose="020F0502020204030204" pitchFamily="34" charset="0"/>
            </a:endParaRPr>
          </a:p>
          <a:p>
            <a:pPr marL="285750" indent="-285750">
              <a:buBlip>
                <a:blip r:embed="rId3"/>
              </a:buBlip>
            </a:pPr>
            <a:r>
              <a:rPr lang="en-GB" sz="2000" dirty="0">
                <a:latin typeface="Calibri" panose="020F0502020204030204" pitchFamily="34" charset="0"/>
              </a:rPr>
              <a:t>For all ethnicities other than White, flu vaccine rates are below 50%.</a:t>
            </a:r>
          </a:p>
          <a:p>
            <a:pPr marL="285750" indent="-285750">
              <a:buBlip>
                <a:blip r:embed="rId3"/>
              </a:buBlip>
            </a:pPr>
            <a:endParaRPr lang="en-GB" sz="2000" dirty="0">
              <a:latin typeface="Calibri" panose="020F0502020204030204" pitchFamily="34" charset="0"/>
            </a:endParaRPr>
          </a:p>
          <a:p>
            <a:pPr marL="285750" indent="-285750">
              <a:buBlip>
                <a:blip r:embed="rId3"/>
              </a:buBlip>
            </a:pPr>
            <a:endParaRPr lang="en-GB" sz="1200" b="1" i="1" dirty="0">
              <a:solidFill>
                <a:schemeClr val="bg2">
                  <a:lumMod val="50000"/>
                </a:schemeClr>
              </a:solidFill>
              <a:latin typeface="Calibri" panose="020F0502020204030204" pitchFamily="34" charset="0"/>
            </a:endParaRPr>
          </a:p>
        </p:txBody>
      </p:sp>
      <p:sp>
        <p:nvSpPr>
          <p:cNvPr id="20" name="Title 1">
            <a:extLst>
              <a:ext uri="{FF2B5EF4-FFF2-40B4-BE49-F238E27FC236}">
                <a16:creationId xmlns:a16="http://schemas.microsoft.com/office/drawing/2014/main" id="{38D9307A-8A26-017C-4A4D-8F3A7440467E}"/>
              </a:ext>
            </a:extLst>
          </p:cNvPr>
          <p:cNvSpPr>
            <a:spLocks noGrp="1"/>
          </p:cNvSpPr>
          <p:nvPr>
            <p:ph type="title"/>
          </p:nvPr>
        </p:nvSpPr>
        <p:spPr>
          <a:xfrm>
            <a:off x="801621" y="274638"/>
            <a:ext cx="10242299" cy="1143000"/>
          </a:xfrm>
        </p:spPr>
        <p:txBody>
          <a:bodyPr>
            <a:noAutofit/>
          </a:bodyPr>
          <a:lstStyle/>
          <a:p>
            <a:r>
              <a:rPr lang="en-GB" sz="3200" b="1" dirty="0">
                <a:latin typeface="+mn-lt"/>
              </a:rPr>
              <a:t>Flu Vaccination Rates in People with a Learning Disability</a:t>
            </a:r>
            <a:endParaRPr lang="en-GB" sz="3200" b="1" dirty="0"/>
          </a:p>
        </p:txBody>
      </p:sp>
    </p:spTree>
    <p:extLst>
      <p:ext uri="{BB962C8B-B14F-4D97-AF65-F5344CB8AC3E}">
        <p14:creationId xmlns:p14="http://schemas.microsoft.com/office/powerpoint/2010/main" val="1644542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98205A-A70E-755F-2DF3-369FC41C1D65}"/>
              </a:ext>
            </a:extLst>
          </p:cNvPr>
          <p:cNvSpPr>
            <a:spLocks noGrp="1"/>
          </p:cNvSpPr>
          <p:nvPr>
            <p:ph type="ftr" sz="quarter" idx="11"/>
          </p:nvPr>
        </p:nvSpPr>
        <p:spPr/>
        <p:txBody>
          <a:bodyPr/>
          <a:lstStyle/>
          <a:p>
            <a:r>
              <a:rPr lang="en-GB" dirty="0">
                <a:solidFill>
                  <a:prstClr val="black">
                    <a:tint val="75000"/>
                  </a:prstClr>
                </a:solidFill>
                <a:latin typeface="Calibri"/>
              </a:rPr>
              <a:t>People with Learning Disabilities, May 2024</a:t>
            </a:r>
          </a:p>
        </p:txBody>
      </p:sp>
      <p:sp>
        <p:nvSpPr>
          <p:cNvPr id="5" name="Slide Number Placeholder 4">
            <a:extLst>
              <a:ext uri="{FF2B5EF4-FFF2-40B4-BE49-F238E27FC236}">
                <a16:creationId xmlns:a16="http://schemas.microsoft.com/office/drawing/2014/main" id="{357AB72A-8C94-C4E0-474B-F995F96E3C92}"/>
              </a:ext>
            </a:extLst>
          </p:cNvPr>
          <p:cNvSpPr>
            <a:spLocks noGrp="1"/>
          </p:cNvSpPr>
          <p:nvPr>
            <p:ph type="sldNum" sz="quarter" idx="12"/>
          </p:nvPr>
        </p:nvSpPr>
        <p:spPr/>
        <p:txBody>
          <a:bodyPr/>
          <a:lstStyle/>
          <a:p>
            <a:fld id="{083437FF-0BBE-490D-9C9F-587F734159E8}" type="slidenum">
              <a:rPr lang="en-GB">
                <a:latin typeface="Calibri"/>
              </a:rPr>
              <a:pPr/>
              <a:t>14</a:t>
            </a:fld>
            <a:endParaRPr lang="en-GB" dirty="0">
              <a:latin typeface="Calibri"/>
            </a:endParaRPr>
          </a:p>
        </p:txBody>
      </p:sp>
      <p:sp>
        <p:nvSpPr>
          <p:cNvPr id="7" name="Content Placeholder 6">
            <a:extLst>
              <a:ext uri="{FF2B5EF4-FFF2-40B4-BE49-F238E27FC236}">
                <a16:creationId xmlns:a16="http://schemas.microsoft.com/office/drawing/2014/main" id="{BCE185A1-E873-B668-8436-BCE78253AE6F}"/>
              </a:ext>
            </a:extLst>
          </p:cNvPr>
          <p:cNvSpPr>
            <a:spLocks noGrp="1"/>
          </p:cNvSpPr>
          <p:nvPr>
            <p:ph idx="1"/>
          </p:nvPr>
        </p:nvSpPr>
        <p:spPr/>
        <p:txBody>
          <a:bodyPr/>
          <a:lstStyle/>
          <a:p>
            <a:endParaRPr lang="en-GB" dirty="0"/>
          </a:p>
          <a:p>
            <a:pPr marL="0" indent="0">
              <a:buNone/>
            </a:pPr>
            <a:endParaRPr lang="en-GB" dirty="0"/>
          </a:p>
        </p:txBody>
      </p:sp>
      <p:sp>
        <p:nvSpPr>
          <p:cNvPr id="18" name="TextBox 17">
            <a:extLst>
              <a:ext uri="{FF2B5EF4-FFF2-40B4-BE49-F238E27FC236}">
                <a16:creationId xmlns:a16="http://schemas.microsoft.com/office/drawing/2014/main" id="{655936D2-99A6-26AA-DFFB-A4DD0A4D3605}"/>
              </a:ext>
            </a:extLst>
          </p:cNvPr>
          <p:cNvSpPr txBox="1"/>
          <p:nvPr/>
        </p:nvSpPr>
        <p:spPr>
          <a:xfrm>
            <a:off x="658732" y="1387766"/>
            <a:ext cx="10874536" cy="923330"/>
          </a:xfrm>
          <a:prstGeom prst="rect">
            <a:avLst/>
          </a:prstGeom>
          <a:noFill/>
        </p:spPr>
        <p:txBody>
          <a:bodyPr wrap="square" rtlCol="0">
            <a:spAutoFit/>
          </a:bodyPr>
          <a:lstStyle/>
          <a:p>
            <a:pPr marL="285750" indent="-285750">
              <a:buBlip>
                <a:blip r:embed="rId3"/>
              </a:buBlip>
            </a:pPr>
            <a:r>
              <a:rPr lang="en-GB" dirty="0"/>
              <a:t>Patients of a white ethnicity had the highest uptake of flu vaccinations compared to all other ethnicities. Those patients of a Black, African, Caribbean or Black British ethnicity had the lowest proportion of uptake with only 35% of eligible patients having a flu vaccine. </a:t>
            </a:r>
            <a:r>
              <a:rPr lang="en-GB" sz="1200" b="1" i="1" dirty="0">
                <a:solidFill>
                  <a:srgbClr val="99905D"/>
                </a:solidFill>
              </a:rPr>
              <a:t>(</a:t>
            </a:r>
            <a:r>
              <a:rPr lang="en-GB" sz="1200" b="1" i="1" dirty="0">
                <a:solidFill>
                  <a:schemeClr val="bg2">
                    <a:lumMod val="50000"/>
                  </a:schemeClr>
                </a:solidFill>
                <a:latin typeface="Calibri" panose="020F0502020204030204" pitchFamily="34" charset="0"/>
              </a:rPr>
              <a:t>NHS Digital).</a:t>
            </a:r>
            <a:endParaRPr lang="en-GB" sz="1200" b="1" i="1" dirty="0"/>
          </a:p>
        </p:txBody>
      </p:sp>
      <p:sp>
        <p:nvSpPr>
          <p:cNvPr id="20" name="Title 1">
            <a:extLst>
              <a:ext uri="{FF2B5EF4-FFF2-40B4-BE49-F238E27FC236}">
                <a16:creationId xmlns:a16="http://schemas.microsoft.com/office/drawing/2014/main" id="{38D9307A-8A26-017C-4A4D-8F3A7440467E}"/>
              </a:ext>
            </a:extLst>
          </p:cNvPr>
          <p:cNvSpPr>
            <a:spLocks noGrp="1"/>
          </p:cNvSpPr>
          <p:nvPr>
            <p:ph type="title"/>
          </p:nvPr>
        </p:nvSpPr>
        <p:spPr>
          <a:xfrm>
            <a:off x="801621" y="274638"/>
            <a:ext cx="10242299" cy="1143000"/>
          </a:xfrm>
        </p:spPr>
        <p:txBody>
          <a:bodyPr>
            <a:noAutofit/>
          </a:bodyPr>
          <a:lstStyle/>
          <a:p>
            <a:r>
              <a:rPr lang="en-GB" sz="2800" b="1" dirty="0"/>
              <a:t>Flu Vaccination uptake by Ethnicity in People with a Learning Disability</a:t>
            </a:r>
          </a:p>
        </p:txBody>
      </p:sp>
      <p:pic>
        <p:nvPicPr>
          <p:cNvPr id="3" name="Picture 2" descr="Figure 6 shows the uptake of Flue vaccination by ethnicity for people with learning disabilities. Patients of a white ethnicity had the highest uptake of flu vaccinations (over 60%) compared to all other ethnicities. Those patients of a Black, African, Caribbean or Black British ethnicity had the lowest proportion of uptake with only 35% of eligible patients having a flu vaccine. ">
            <a:extLst>
              <a:ext uri="{FF2B5EF4-FFF2-40B4-BE49-F238E27FC236}">
                <a16:creationId xmlns:a16="http://schemas.microsoft.com/office/drawing/2014/main" id="{E36B7463-1D19-23FA-1608-4D4EC181D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999" y="2177761"/>
            <a:ext cx="7241541" cy="4525963"/>
          </a:xfrm>
          <a:prstGeom prst="rect">
            <a:avLst/>
          </a:prstGeom>
        </p:spPr>
      </p:pic>
    </p:spTree>
    <p:extLst>
      <p:ext uri="{BB962C8B-B14F-4D97-AF65-F5344CB8AC3E}">
        <p14:creationId xmlns:p14="http://schemas.microsoft.com/office/powerpoint/2010/main" val="851754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98205A-A70E-755F-2DF3-369FC41C1D65}"/>
              </a:ext>
            </a:extLst>
          </p:cNvPr>
          <p:cNvSpPr>
            <a:spLocks noGrp="1"/>
          </p:cNvSpPr>
          <p:nvPr>
            <p:ph type="ftr" sz="quarter" idx="11"/>
          </p:nvPr>
        </p:nvSpPr>
        <p:spPr/>
        <p:txBody>
          <a:bodyPr/>
          <a:lstStyle/>
          <a:p>
            <a:r>
              <a:rPr lang="en-GB" dirty="0">
                <a:solidFill>
                  <a:prstClr val="black">
                    <a:tint val="75000"/>
                  </a:prstClr>
                </a:solidFill>
                <a:latin typeface="Calibri"/>
              </a:rPr>
              <a:t>People with Learning Disabilities, May 2024</a:t>
            </a:r>
          </a:p>
        </p:txBody>
      </p:sp>
      <p:sp>
        <p:nvSpPr>
          <p:cNvPr id="5" name="Slide Number Placeholder 4">
            <a:extLst>
              <a:ext uri="{FF2B5EF4-FFF2-40B4-BE49-F238E27FC236}">
                <a16:creationId xmlns:a16="http://schemas.microsoft.com/office/drawing/2014/main" id="{357AB72A-8C94-C4E0-474B-F995F96E3C92}"/>
              </a:ext>
            </a:extLst>
          </p:cNvPr>
          <p:cNvSpPr>
            <a:spLocks noGrp="1"/>
          </p:cNvSpPr>
          <p:nvPr>
            <p:ph type="sldNum" sz="quarter" idx="12"/>
          </p:nvPr>
        </p:nvSpPr>
        <p:spPr/>
        <p:txBody>
          <a:bodyPr/>
          <a:lstStyle/>
          <a:p>
            <a:fld id="{083437FF-0BBE-490D-9C9F-587F734159E8}" type="slidenum">
              <a:rPr lang="en-GB">
                <a:latin typeface="Calibri"/>
              </a:rPr>
              <a:pPr/>
              <a:t>15</a:t>
            </a:fld>
            <a:endParaRPr lang="en-GB" dirty="0">
              <a:latin typeface="Calibri"/>
            </a:endParaRPr>
          </a:p>
        </p:txBody>
      </p:sp>
      <p:sp>
        <p:nvSpPr>
          <p:cNvPr id="7" name="Content Placeholder 6">
            <a:extLst>
              <a:ext uri="{FF2B5EF4-FFF2-40B4-BE49-F238E27FC236}">
                <a16:creationId xmlns:a16="http://schemas.microsoft.com/office/drawing/2014/main" id="{BCE185A1-E873-B668-8436-BCE78253AE6F}"/>
              </a:ext>
            </a:extLst>
          </p:cNvPr>
          <p:cNvSpPr>
            <a:spLocks noGrp="1"/>
          </p:cNvSpPr>
          <p:nvPr>
            <p:ph idx="1"/>
          </p:nvPr>
        </p:nvSpPr>
        <p:spPr/>
        <p:txBody>
          <a:bodyPr/>
          <a:lstStyle/>
          <a:p>
            <a:endParaRPr lang="en-GB" dirty="0"/>
          </a:p>
          <a:p>
            <a:pPr marL="0" indent="0">
              <a:buNone/>
            </a:pPr>
            <a:endParaRPr lang="en-GB" dirty="0"/>
          </a:p>
        </p:txBody>
      </p:sp>
      <p:sp>
        <p:nvSpPr>
          <p:cNvPr id="18" name="TextBox 17">
            <a:extLst>
              <a:ext uri="{FF2B5EF4-FFF2-40B4-BE49-F238E27FC236}">
                <a16:creationId xmlns:a16="http://schemas.microsoft.com/office/drawing/2014/main" id="{655936D2-99A6-26AA-DFFB-A4DD0A4D3605}"/>
              </a:ext>
            </a:extLst>
          </p:cNvPr>
          <p:cNvSpPr txBox="1"/>
          <p:nvPr/>
        </p:nvSpPr>
        <p:spPr>
          <a:xfrm>
            <a:off x="658732" y="1491130"/>
            <a:ext cx="10874536" cy="3570208"/>
          </a:xfrm>
          <a:prstGeom prst="rect">
            <a:avLst/>
          </a:prstGeom>
          <a:noFill/>
        </p:spPr>
        <p:txBody>
          <a:bodyPr wrap="square" rtlCol="0">
            <a:spAutoFit/>
          </a:bodyPr>
          <a:lstStyle/>
          <a:p>
            <a:pPr marL="285750" indent="-285750">
              <a:buBlip>
                <a:blip r:embed="rId3"/>
              </a:buBlip>
            </a:pPr>
            <a:r>
              <a:rPr lang="en-GB" sz="2000" dirty="0"/>
              <a:t>As mentioned before, people with learning disabilities are more likely to suffer from other physical and mental conditions, including a range of long-term health conditions.</a:t>
            </a:r>
          </a:p>
          <a:p>
            <a:endParaRPr lang="en-GB" sz="1400" b="1" i="1" dirty="0">
              <a:solidFill>
                <a:schemeClr val="bg2">
                  <a:lumMod val="50000"/>
                </a:schemeClr>
              </a:solidFill>
              <a:latin typeface="Calibri" panose="020F0502020204030204" pitchFamily="34" charset="0"/>
            </a:endParaRPr>
          </a:p>
          <a:p>
            <a:pPr marL="285750" indent="-285750">
              <a:buBlip>
                <a:blip r:embed="rId3"/>
              </a:buBlip>
            </a:pPr>
            <a:r>
              <a:rPr lang="en-GB" sz="2000" dirty="0">
                <a:latin typeface="Calibri" panose="020F0502020204030204" pitchFamily="34" charset="0"/>
              </a:rPr>
              <a:t>The majority of patients with learning disabilities in Kent and Medway have another long-term condition </a:t>
            </a:r>
            <a:r>
              <a:rPr lang="en-GB" sz="1600" dirty="0">
                <a:solidFill>
                  <a:srgbClr val="99905D"/>
                </a:solidFill>
                <a:latin typeface="Calibri" panose="020F0502020204030204" pitchFamily="34" charset="0"/>
              </a:rPr>
              <a:t>(Outcomes Based Healthcare and Kent and Medway ICB).</a:t>
            </a:r>
          </a:p>
          <a:p>
            <a:pPr marL="285750" indent="-285750">
              <a:buBlip>
                <a:blip r:embed="rId3"/>
              </a:buBlip>
            </a:pPr>
            <a:endParaRPr lang="en-GB" sz="1600" dirty="0">
              <a:solidFill>
                <a:srgbClr val="99905D"/>
              </a:solidFill>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GB" sz="2000" dirty="0">
                <a:latin typeface="Calibri" panose="020F0502020204030204" pitchFamily="34" charset="0"/>
              </a:rPr>
              <a:t>12,308 people in Kent and Medway are registered as having a learning disability </a:t>
            </a:r>
            <a:r>
              <a:rPr kumimoji="0" lang="en-GB" sz="1600" b="0" i="0" u="none" strike="noStrike" kern="1200" cap="none" spc="0" normalizeH="0" baseline="0" noProof="0" dirty="0">
                <a:ln>
                  <a:noFill/>
                </a:ln>
                <a:solidFill>
                  <a:srgbClr val="99905D"/>
                </a:solidFill>
                <a:effectLst/>
                <a:uLnTx/>
                <a:uFillTx/>
                <a:latin typeface="Calibri" panose="020F0502020204030204" pitchFamily="34" charset="0"/>
                <a:ea typeface="+mn-ea"/>
                <a:cs typeface="+mn-cs"/>
              </a:rPr>
              <a:t>(Outcomes Based Healthcare and Kent and Medway ICB).</a:t>
            </a:r>
          </a:p>
          <a:p>
            <a:r>
              <a:rPr lang="en-GB" sz="2000" dirty="0">
                <a:latin typeface="Calibri" panose="020F0502020204030204" pitchFamily="34" charset="0"/>
              </a:rPr>
              <a:t> </a:t>
            </a:r>
            <a:endParaRPr lang="en-GB" sz="2800" dirty="0">
              <a:latin typeface="Calibri" panose="020F0502020204030204" pitchFamily="34" charset="0"/>
            </a:endParaRPr>
          </a:p>
          <a:p>
            <a:pPr marL="285750" indent="-285750">
              <a:buBlip>
                <a:blip r:embed="rId3"/>
              </a:buBlip>
            </a:pPr>
            <a:endParaRPr lang="en-GB" sz="2000" dirty="0">
              <a:latin typeface="Calibri" panose="020F0502020204030204" pitchFamily="34" charset="0"/>
            </a:endParaRPr>
          </a:p>
          <a:p>
            <a:pPr marL="285750" indent="-285750">
              <a:buBlip>
                <a:blip r:embed="rId3"/>
              </a:buBlip>
            </a:pPr>
            <a:r>
              <a:rPr lang="en-GB" sz="2000" dirty="0">
                <a:latin typeface="Calibri" panose="020F0502020204030204" pitchFamily="34" charset="0"/>
              </a:rPr>
              <a:t>Deaths from an avoidable cause make up nearly half of all deaths in people with learning disabilities, nearly double that of the general population </a:t>
            </a:r>
            <a:r>
              <a:rPr lang="en-GB" sz="1600" dirty="0">
                <a:solidFill>
                  <a:srgbClr val="99905D"/>
                </a:solidFill>
                <a:latin typeface="Calibri" panose="020F0502020204030204" pitchFamily="34" charset="0"/>
              </a:rPr>
              <a:t>(Public Health England).</a:t>
            </a:r>
            <a:endParaRPr lang="en-GB" sz="2000" dirty="0">
              <a:solidFill>
                <a:srgbClr val="99905D"/>
              </a:solidFill>
            </a:endParaRPr>
          </a:p>
        </p:txBody>
      </p:sp>
      <p:sp>
        <p:nvSpPr>
          <p:cNvPr id="20" name="Title 1">
            <a:extLst>
              <a:ext uri="{FF2B5EF4-FFF2-40B4-BE49-F238E27FC236}">
                <a16:creationId xmlns:a16="http://schemas.microsoft.com/office/drawing/2014/main" id="{38D9307A-8A26-017C-4A4D-8F3A7440467E}"/>
              </a:ext>
            </a:extLst>
          </p:cNvPr>
          <p:cNvSpPr>
            <a:spLocks noGrp="1"/>
          </p:cNvSpPr>
          <p:nvPr>
            <p:ph type="title"/>
          </p:nvPr>
        </p:nvSpPr>
        <p:spPr>
          <a:xfrm>
            <a:off x="801621" y="274638"/>
            <a:ext cx="11137094" cy="1143000"/>
          </a:xfrm>
        </p:spPr>
        <p:txBody>
          <a:bodyPr>
            <a:noAutofit/>
          </a:bodyPr>
          <a:lstStyle/>
          <a:p>
            <a:r>
              <a:rPr lang="en-GB" sz="3200" b="1" dirty="0">
                <a:latin typeface="+mn-lt"/>
              </a:rPr>
              <a:t>People </a:t>
            </a:r>
            <a:r>
              <a:rPr lang="en-GB" sz="3200" b="1" dirty="0"/>
              <a:t>with a Learning Disability and Other Long-Term Conditions</a:t>
            </a:r>
          </a:p>
        </p:txBody>
      </p:sp>
    </p:spTree>
    <p:extLst>
      <p:ext uri="{BB962C8B-B14F-4D97-AF65-F5344CB8AC3E}">
        <p14:creationId xmlns:p14="http://schemas.microsoft.com/office/powerpoint/2010/main" val="352212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98205A-A70E-755F-2DF3-369FC41C1D65}"/>
              </a:ext>
            </a:extLst>
          </p:cNvPr>
          <p:cNvSpPr>
            <a:spLocks noGrp="1"/>
          </p:cNvSpPr>
          <p:nvPr>
            <p:ph type="ftr" sz="quarter" idx="11"/>
          </p:nvPr>
        </p:nvSpPr>
        <p:spPr/>
        <p:txBody>
          <a:bodyPr/>
          <a:lstStyle/>
          <a:p>
            <a:r>
              <a:rPr lang="en-GB" dirty="0">
                <a:solidFill>
                  <a:prstClr val="black">
                    <a:tint val="75000"/>
                  </a:prstClr>
                </a:solidFill>
                <a:latin typeface="Calibri"/>
              </a:rPr>
              <a:t>People with Learning Disabilities, May 2024</a:t>
            </a:r>
          </a:p>
        </p:txBody>
      </p:sp>
      <p:sp>
        <p:nvSpPr>
          <p:cNvPr id="5" name="Slide Number Placeholder 4">
            <a:extLst>
              <a:ext uri="{FF2B5EF4-FFF2-40B4-BE49-F238E27FC236}">
                <a16:creationId xmlns:a16="http://schemas.microsoft.com/office/drawing/2014/main" id="{357AB72A-8C94-C4E0-474B-F995F96E3C92}"/>
              </a:ext>
            </a:extLst>
          </p:cNvPr>
          <p:cNvSpPr>
            <a:spLocks noGrp="1"/>
          </p:cNvSpPr>
          <p:nvPr>
            <p:ph type="sldNum" sz="quarter" idx="12"/>
          </p:nvPr>
        </p:nvSpPr>
        <p:spPr/>
        <p:txBody>
          <a:bodyPr/>
          <a:lstStyle/>
          <a:p>
            <a:fld id="{083437FF-0BBE-490D-9C9F-587F734159E8}" type="slidenum">
              <a:rPr lang="en-GB">
                <a:latin typeface="Calibri"/>
              </a:rPr>
              <a:pPr/>
              <a:t>16</a:t>
            </a:fld>
            <a:endParaRPr lang="en-GB" dirty="0">
              <a:latin typeface="Calibri"/>
            </a:endParaRPr>
          </a:p>
        </p:txBody>
      </p:sp>
      <p:sp>
        <p:nvSpPr>
          <p:cNvPr id="7" name="Content Placeholder 6">
            <a:extLst>
              <a:ext uri="{FF2B5EF4-FFF2-40B4-BE49-F238E27FC236}">
                <a16:creationId xmlns:a16="http://schemas.microsoft.com/office/drawing/2014/main" id="{BCE185A1-E873-B668-8436-BCE78253AE6F}"/>
              </a:ext>
            </a:extLst>
          </p:cNvPr>
          <p:cNvSpPr>
            <a:spLocks noGrp="1"/>
          </p:cNvSpPr>
          <p:nvPr>
            <p:ph idx="1"/>
          </p:nvPr>
        </p:nvSpPr>
        <p:spPr/>
        <p:txBody>
          <a:bodyPr/>
          <a:lstStyle/>
          <a:p>
            <a:endParaRPr lang="en-GB" dirty="0"/>
          </a:p>
          <a:p>
            <a:pPr marL="0" indent="0">
              <a:buNone/>
            </a:pPr>
            <a:endParaRPr lang="en-GB" dirty="0"/>
          </a:p>
        </p:txBody>
      </p:sp>
      <p:sp>
        <p:nvSpPr>
          <p:cNvPr id="18" name="TextBox 17">
            <a:extLst>
              <a:ext uri="{FF2B5EF4-FFF2-40B4-BE49-F238E27FC236}">
                <a16:creationId xmlns:a16="http://schemas.microsoft.com/office/drawing/2014/main" id="{655936D2-99A6-26AA-DFFB-A4DD0A4D3605}"/>
              </a:ext>
            </a:extLst>
          </p:cNvPr>
          <p:cNvSpPr txBox="1"/>
          <p:nvPr/>
        </p:nvSpPr>
        <p:spPr>
          <a:xfrm>
            <a:off x="544215" y="1387766"/>
            <a:ext cx="3196281" cy="4708981"/>
          </a:xfrm>
          <a:prstGeom prst="rect">
            <a:avLst/>
          </a:prstGeom>
          <a:noFill/>
        </p:spPr>
        <p:txBody>
          <a:bodyPr wrap="square" rtlCol="0">
            <a:spAutoFit/>
          </a:bodyPr>
          <a:lstStyle/>
          <a:p>
            <a:pPr marL="285750" indent="-285750" algn="just">
              <a:buBlip>
                <a:blip r:embed="rId3"/>
              </a:buBlip>
            </a:pPr>
            <a:r>
              <a:rPr lang="en-GB" dirty="0"/>
              <a:t>61.1% of all patients in Kent and Medway who have a learning disability also have another long-term condition.</a:t>
            </a:r>
            <a:endParaRPr lang="en-GB" sz="1200" b="1" i="1" dirty="0">
              <a:solidFill>
                <a:schemeClr val="bg2">
                  <a:lumMod val="50000"/>
                </a:schemeClr>
              </a:solidFill>
              <a:latin typeface="Calibri" panose="020F0502020204030204" pitchFamily="34" charset="0"/>
            </a:endParaRPr>
          </a:p>
          <a:p>
            <a:pPr marL="285750" indent="-285750" algn="just">
              <a:buBlip>
                <a:blip r:embed="rId3"/>
              </a:buBlip>
            </a:pPr>
            <a:endParaRPr lang="en-GB" sz="1200" b="1" i="1" dirty="0">
              <a:solidFill>
                <a:schemeClr val="bg2">
                  <a:lumMod val="50000"/>
                </a:schemeClr>
              </a:solidFill>
              <a:latin typeface="Calibri" panose="020F0502020204030204" pitchFamily="34" charset="0"/>
            </a:endParaRPr>
          </a:p>
          <a:p>
            <a:pPr marL="285750" indent="-285750" algn="just">
              <a:buBlip>
                <a:blip r:embed="rId3"/>
              </a:buBlip>
            </a:pPr>
            <a:r>
              <a:rPr lang="en-GB" dirty="0">
                <a:latin typeface="Calibri" panose="020F0502020204030204" pitchFamily="34" charset="0"/>
              </a:rPr>
              <a:t>18% (2376) of people with a learning disability are also registered as having depression in Kent and Medway.</a:t>
            </a:r>
          </a:p>
          <a:p>
            <a:pPr marL="285750" indent="-285750" algn="just">
              <a:buBlip>
                <a:blip r:embed="rId3"/>
              </a:buBlip>
            </a:pPr>
            <a:endParaRPr lang="en-GB" dirty="0">
              <a:latin typeface="Calibri" panose="020F0502020204030204" pitchFamily="34" charset="0"/>
            </a:endParaRPr>
          </a:p>
          <a:p>
            <a:pPr marL="285750" indent="-285750" algn="just">
              <a:buBlip>
                <a:blip r:embed="rId3"/>
              </a:buBlip>
            </a:pPr>
            <a:r>
              <a:rPr lang="en-GB" dirty="0"/>
              <a:t>Notably, the prevalence of obesity in people with a learning disability is 23.8% (3139), significantly  higher than the general population at 15.4%.</a:t>
            </a:r>
          </a:p>
        </p:txBody>
      </p:sp>
      <p:sp>
        <p:nvSpPr>
          <p:cNvPr id="20" name="Title 1">
            <a:extLst>
              <a:ext uri="{FF2B5EF4-FFF2-40B4-BE49-F238E27FC236}">
                <a16:creationId xmlns:a16="http://schemas.microsoft.com/office/drawing/2014/main" id="{38D9307A-8A26-017C-4A4D-8F3A7440467E}"/>
              </a:ext>
            </a:extLst>
          </p:cNvPr>
          <p:cNvSpPr>
            <a:spLocks noGrp="1"/>
          </p:cNvSpPr>
          <p:nvPr>
            <p:ph type="title"/>
          </p:nvPr>
        </p:nvSpPr>
        <p:spPr>
          <a:xfrm>
            <a:off x="801621" y="274638"/>
            <a:ext cx="11021571" cy="1143000"/>
          </a:xfrm>
        </p:spPr>
        <p:txBody>
          <a:bodyPr>
            <a:noAutofit/>
          </a:bodyPr>
          <a:lstStyle/>
          <a:p>
            <a:r>
              <a:rPr lang="en-GB" sz="3200" b="1" dirty="0">
                <a:latin typeface="+mn-lt"/>
              </a:rPr>
              <a:t>People </a:t>
            </a:r>
            <a:r>
              <a:rPr lang="en-GB" sz="3200" b="1" dirty="0"/>
              <a:t>with a Learning Disability and Other Long-Term Conditions</a:t>
            </a:r>
          </a:p>
        </p:txBody>
      </p:sp>
      <p:graphicFrame>
        <p:nvGraphicFramePr>
          <p:cNvPr id="9" name="Table 8" descr="Table 1 shows the number of people in Kent and Medway who have a learning disability and another long term health condition. 61.1% of all patients in Kent and Medway who have a learning disability also have another long-term condition. 18% (2376) of people with a learning disability are also registered as having depression in Kent and Medway.&#10;&#10;">
            <a:extLst>
              <a:ext uri="{FF2B5EF4-FFF2-40B4-BE49-F238E27FC236}">
                <a16:creationId xmlns:a16="http://schemas.microsoft.com/office/drawing/2014/main" id="{19C35EFF-4366-CA28-3780-FEBE0A15728F}"/>
              </a:ext>
            </a:extLst>
          </p:cNvPr>
          <p:cNvGraphicFramePr>
            <a:graphicFrameLocks noGrp="1"/>
          </p:cNvGraphicFramePr>
          <p:nvPr>
            <p:extLst>
              <p:ext uri="{D42A27DB-BD31-4B8C-83A1-F6EECF244321}">
                <p14:modId xmlns:p14="http://schemas.microsoft.com/office/powerpoint/2010/main" val="2977169339"/>
              </p:ext>
            </p:extLst>
          </p:nvPr>
        </p:nvGraphicFramePr>
        <p:xfrm>
          <a:off x="3895344" y="1387766"/>
          <a:ext cx="7927848" cy="3999775"/>
        </p:xfrm>
        <a:graphic>
          <a:graphicData uri="http://schemas.openxmlformats.org/drawingml/2006/table">
            <a:tbl>
              <a:tblPr/>
              <a:tblGrid>
                <a:gridCol w="4259156">
                  <a:extLst>
                    <a:ext uri="{9D8B030D-6E8A-4147-A177-3AD203B41FA5}">
                      <a16:colId xmlns:a16="http://schemas.microsoft.com/office/drawing/2014/main" val="628995304"/>
                    </a:ext>
                  </a:extLst>
                </a:gridCol>
                <a:gridCol w="1549969">
                  <a:extLst>
                    <a:ext uri="{9D8B030D-6E8A-4147-A177-3AD203B41FA5}">
                      <a16:colId xmlns:a16="http://schemas.microsoft.com/office/drawing/2014/main" val="2357290378"/>
                    </a:ext>
                  </a:extLst>
                </a:gridCol>
                <a:gridCol w="2118723">
                  <a:extLst>
                    <a:ext uri="{9D8B030D-6E8A-4147-A177-3AD203B41FA5}">
                      <a16:colId xmlns:a16="http://schemas.microsoft.com/office/drawing/2014/main" val="1688762205"/>
                    </a:ext>
                  </a:extLst>
                </a:gridCol>
              </a:tblGrid>
              <a:tr h="412535">
                <a:tc>
                  <a:txBody>
                    <a:bodyPr/>
                    <a:lstStyle/>
                    <a:p>
                      <a:pPr algn="l" fontAlgn="b"/>
                      <a:r>
                        <a:rPr lang="en-GB" sz="1600" b="1" i="0" u="none" strike="noStrike" dirty="0">
                          <a:solidFill>
                            <a:srgbClr val="000000"/>
                          </a:solidFill>
                          <a:effectLst/>
                          <a:latin typeface="+mn-lt"/>
                        </a:rPr>
                        <a:t>Condition</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D7C82"/>
                    </a:solidFill>
                  </a:tcPr>
                </a:tc>
                <a:tc>
                  <a:txBody>
                    <a:bodyPr/>
                    <a:lstStyle/>
                    <a:p>
                      <a:pPr algn="r" fontAlgn="b"/>
                      <a:r>
                        <a:rPr lang="en-GB" sz="1600" b="1" i="0" u="none" strike="noStrike" dirty="0">
                          <a:solidFill>
                            <a:srgbClr val="000000"/>
                          </a:solidFill>
                          <a:effectLst/>
                          <a:latin typeface="+mn-lt"/>
                        </a:rPr>
                        <a:t>People count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D7C82"/>
                    </a:solidFill>
                  </a:tcPr>
                </a:tc>
                <a:tc>
                  <a:txBody>
                    <a:bodyPr/>
                    <a:lstStyle/>
                    <a:p>
                      <a:pPr algn="r" fontAlgn="b"/>
                      <a:r>
                        <a:rPr lang="en-GB" sz="1600" b="1" i="0" u="none" strike="noStrike" dirty="0">
                          <a:solidFill>
                            <a:srgbClr val="000000"/>
                          </a:solidFill>
                          <a:effectLst/>
                          <a:latin typeface="+mn-lt"/>
                        </a:rPr>
                        <a:t>Percentage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D7C82"/>
                    </a:solidFill>
                  </a:tcPr>
                </a:tc>
                <a:extLst>
                  <a:ext uri="{0D108BD9-81ED-4DB2-BD59-A6C34878D82A}">
                    <a16:rowId xmlns:a16="http://schemas.microsoft.com/office/drawing/2014/main" val="1179384016"/>
                  </a:ext>
                </a:extLst>
              </a:tr>
              <a:tr h="358724">
                <a:tc>
                  <a:txBody>
                    <a:bodyPr/>
                    <a:lstStyle/>
                    <a:p>
                      <a:pPr algn="l" fontAlgn="b"/>
                      <a:r>
                        <a:rPr lang="en-GB" sz="1400" b="0" i="0" u="none" strike="noStrike">
                          <a:solidFill>
                            <a:srgbClr val="000000"/>
                          </a:solidFill>
                          <a:effectLst/>
                          <a:latin typeface="+mn-lt"/>
                        </a:rPr>
                        <a:t>Learning Disability</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6E9"/>
                    </a:solidFill>
                  </a:tcPr>
                </a:tc>
                <a:tc>
                  <a:txBody>
                    <a:bodyPr/>
                    <a:lstStyle/>
                    <a:p>
                      <a:pPr algn="r" fontAlgn="b"/>
                      <a:r>
                        <a:rPr lang="en-GB" sz="1400" b="0" i="0" u="none" strike="noStrike" dirty="0">
                          <a:solidFill>
                            <a:srgbClr val="000000"/>
                          </a:solidFill>
                          <a:effectLst/>
                          <a:latin typeface="+mn-lt"/>
                        </a:rPr>
                        <a:t>5,130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6E9"/>
                    </a:solidFill>
                  </a:tcPr>
                </a:tc>
                <a:tc>
                  <a:txBody>
                    <a:bodyPr/>
                    <a:lstStyle/>
                    <a:p>
                      <a:pPr algn="r" fontAlgn="b"/>
                      <a:r>
                        <a:rPr lang="en-GB" sz="1400" b="1" i="0" u="none" strike="noStrike" dirty="0">
                          <a:solidFill>
                            <a:srgbClr val="000000"/>
                          </a:solidFill>
                          <a:effectLst/>
                          <a:latin typeface="+mn-lt"/>
                        </a:rPr>
                        <a:t>38.95%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6E9"/>
                    </a:solidFill>
                  </a:tcPr>
                </a:tc>
                <a:extLst>
                  <a:ext uri="{0D108BD9-81ED-4DB2-BD59-A6C34878D82A}">
                    <a16:rowId xmlns:a16="http://schemas.microsoft.com/office/drawing/2014/main" val="1543990233"/>
                  </a:ext>
                </a:extLst>
              </a:tr>
              <a:tr h="358724">
                <a:tc>
                  <a:txBody>
                    <a:bodyPr/>
                    <a:lstStyle/>
                    <a:p>
                      <a:pPr algn="l" fontAlgn="b"/>
                      <a:r>
                        <a:rPr lang="en-GB" sz="1400" b="0" i="0" u="none" strike="noStrike">
                          <a:solidFill>
                            <a:srgbClr val="000000"/>
                          </a:solidFill>
                          <a:effectLst/>
                          <a:latin typeface="+mn-lt"/>
                        </a:rPr>
                        <a:t>Learning Disability, Physical Disability</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400" b="0" i="0" u="none" strike="noStrike">
                          <a:solidFill>
                            <a:srgbClr val="000000"/>
                          </a:solidFill>
                          <a:effectLst/>
                          <a:latin typeface="+mn-lt"/>
                        </a:rPr>
                        <a:t>1,000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400" b="1" i="0" u="none" strike="noStrike" dirty="0">
                          <a:solidFill>
                            <a:srgbClr val="000000"/>
                          </a:solidFill>
                          <a:effectLst/>
                          <a:latin typeface="+mn-lt"/>
                        </a:rPr>
                        <a:t>7.59%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7510040"/>
                  </a:ext>
                </a:extLst>
              </a:tr>
              <a:tr h="358724">
                <a:tc>
                  <a:txBody>
                    <a:bodyPr/>
                    <a:lstStyle/>
                    <a:p>
                      <a:pPr algn="l" fontAlgn="b"/>
                      <a:r>
                        <a:rPr lang="en-GB" sz="1400" b="0" i="0" u="none" strike="noStrike">
                          <a:solidFill>
                            <a:srgbClr val="000000"/>
                          </a:solidFill>
                          <a:effectLst/>
                          <a:latin typeface="+mn-lt"/>
                        </a:rPr>
                        <a:t>Depression, Learning Disability</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6E9"/>
                    </a:solidFill>
                  </a:tcPr>
                </a:tc>
                <a:tc>
                  <a:txBody>
                    <a:bodyPr/>
                    <a:lstStyle/>
                    <a:p>
                      <a:pPr algn="r" fontAlgn="b"/>
                      <a:r>
                        <a:rPr lang="en-GB" sz="1400" b="0" i="0" u="none" strike="noStrike">
                          <a:solidFill>
                            <a:srgbClr val="000000"/>
                          </a:solidFill>
                          <a:effectLst/>
                          <a:latin typeface="+mn-lt"/>
                        </a:rPr>
                        <a:t>758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6E9"/>
                    </a:solidFill>
                  </a:tcPr>
                </a:tc>
                <a:tc>
                  <a:txBody>
                    <a:bodyPr/>
                    <a:lstStyle/>
                    <a:p>
                      <a:pPr algn="r" fontAlgn="b"/>
                      <a:r>
                        <a:rPr lang="en-GB" sz="1400" b="1" i="0" u="none" strike="noStrike" dirty="0">
                          <a:solidFill>
                            <a:srgbClr val="000000"/>
                          </a:solidFill>
                          <a:effectLst/>
                          <a:latin typeface="+mn-lt"/>
                        </a:rPr>
                        <a:t>5.76%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6E9"/>
                    </a:solidFill>
                  </a:tcPr>
                </a:tc>
                <a:extLst>
                  <a:ext uri="{0D108BD9-81ED-4DB2-BD59-A6C34878D82A}">
                    <a16:rowId xmlns:a16="http://schemas.microsoft.com/office/drawing/2014/main" val="1375826725"/>
                  </a:ext>
                </a:extLst>
              </a:tr>
              <a:tr h="358724">
                <a:tc>
                  <a:txBody>
                    <a:bodyPr/>
                    <a:lstStyle/>
                    <a:p>
                      <a:pPr algn="l" fontAlgn="b"/>
                      <a:r>
                        <a:rPr lang="en-GB" sz="1400" b="0" i="0" u="none" strike="noStrike">
                          <a:solidFill>
                            <a:srgbClr val="000000"/>
                          </a:solidFill>
                          <a:effectLst/>
                          <a:latin typeface="+mn-lt"/>
                        </a:rPr>
                        <a:t>Epilepsy, Learning Disability, Physical Disability</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400" b="0" i="0" u="none" strike="noStrike">
                          <a:solidFill>
                            <a:srgbClr val="000000"/>
                          </a:solidFill>
                          <a:effectLst/>
                          <a:latin typeface="+mn-lt"/>
                        </a:rPr>
                        <a:t>549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400" b="1" i="0" u="none" strike="noStrike" dirty="0">
                          <a:solidFill>
                            <a:srgbClr val="000000"/>
                          </a:solidFill>
                          <a:effectLst/>
                          <a:latin typeface="+mn-lt"/>
                        </a:rPr>
                        <a:t>4.17%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3330127"/>
                  </a:ext>
                </a:extLst>
              </a:tr>
              <a:tr h="358724">
                <a:tc>
                  <a:txBody>
                    <a:bodyPr/>
                    <a:lstStyle/>
                    <a:p>
                      <a:pPr algn="l" fontAlgn="b"/>
                      <a:r>
                        <a:rPr lang="en-GB" sz="1400" b="0" i="0" u="none" strike="noStrike" dirty="0">
                          <a:solidFill>
                            <a:srgbClr val="000000"/>
                          </a:solidFill>
                          <a:effectLst/>
                          <a:latin typeface="+mn-lt"/>
                        </a:rPr>
                        <a:t>Epilepsy, Learning Disability</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6E9"/>
                    </a:solidFill>
                  </a:tcPr>
                </a:tc>
                <a:tc>
                  <a:txBody>
                    <a:bodyPr/>
                    <a:lstStyle/>
                    <a:p>
                      <a:pPr algn="r" fontAlgn="b"/>
                      <a:r>
                        <a:rPr lang="en-GB" sz="1400" b="0" i="0" u="none" strike="noStrike">
                          <a:solidFill>
                            <a:srgbClr val="000000"/>
                          </a:solidFill>
                          <a:effectLst/>
                          <a:latin typeface="+mn-lt"/>
                        </a:rPr>
                        <a:t>534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6E9"/>
                    </a:solidFill>
                  </a:tcPr>
                </a:tc>
                <a:tc>
                  <a:txBody>
                    <a:bodyPr/>
                    <a:lstStyle/>
                    <a:p>
                      <a:pPr algn="r" fontAlgn="b"/>
                      <a:r>
                        <a:rPr lang="en-GB" sz="1400" b="1" i="0" u="none" strike="noStrike" dirty="0">
                          <a:solidFill>
                            <a:srgbClr val="000000"/>
                          </a:solidFill>
                          <a:effectLst/>
                          <a:latin typeface="+mn-lt"/>
                        </a:rPr>
                        <a:t>4.05%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6E9"/>
                    </a:solidFill>
                  </a:tcPr>
                </a:tc>
                <a:extLst>
                  <a:ext uri="{0D108BD9-81ED-4DB2-BD59-A6C34878D82A}">
                    <a16:rowId xmlns:a16="http://schemas.microsoft.com/office/drawing/2014/main" val="2208141775"/>
                  </a:ext>
                </a:extLst>
              </a:tr>
              <a:tr h="358724">
                <a:tc>
                  <a:txBody>
                    <a:bodyPr/>
                    <a:lstStyle/>
                    <a:p>
                      <a:pPr algn="l" fontAlgn="b"/>
                      <a:r>
                        <a:rPr lang="en-GB" sz="1400" b="0" i="0" u="none" strike="noStrike">
                          <a:solidFill>
                            <a:srgbClr val="000000"/>
                          </a:solidFill>
                          <a:effectLst/>
                          <a:latin typeface="+mn-lt"/>
                        </a:rPr>
                        <a:t>Asthma, Learning Disability</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400" b="0" i="0" u="none" strike="noStrike">
                          <a:solidFill>
                            <a:srgbClr val="000000"/>
                          </a:solidFill>
                          <a:effectLst/>
                          <a:latin typeface="+mn-lt"/>
                        </a:rPr>
                        <a:t>452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400" b="1" i="0" u="none" strike="noStrike" dirty="0">
                          <a:solidFill>
                            <a:srgbClr val="000000"/>
                          </a:solidFill>
                          <a:effectLst/>
                          <a:latin typeface="+mn-lt"/>
                        </a:rPr>
                        <a:t>3.43%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3517488"/>
                  </a:ext>
                </a:extLst>
              </a:tr>
              <a:tr h="358724">
                <a:tc>
                  <a:txBody>
                    <a:bodyPr/>
                    <a:lstStyle/>
                    <a:p>
                      <a:pPr algn="l" fontAlgn="b"/>
                      <a:r>
                        <a:rPr lang="en-GB" sz="1400" b="0" i="0" u="none" strike="noStrike" dirty="0">
                          <a:solidFill>
                            <a:srgbClr val="000000"/>
                          </a:solidFill>
                          <a:effectLst/>
                          <a:latin typeface="+mn-lt"/>
                        </a:rPr>
                        <a:t>Learning Disability, Serious Mental Illness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6E9"/>
                    </a:solidFill>
                  </a:tcPr>
                </a:tc>
                <a:tc>
                  <a:txBody>
                    <a:bodyPr/>
                    <a:lstStyle/>
                    <a:p>
                      <a:pPr algn="r" fontAlgn="b"/>
                      <a:r>
                        <a:rPr lang="en-GB" sz="1400" b="0" i="0" u="none" strike="noStrike">
                          <a:solidFill>
                            <a:srgbClr val="000000"/>
                          </a:solidFill>
                          <a:effectLst/>
                          <a:latin typeface="+mn-lt"/>
                        </a:rPr>
                        <a:t>185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6E9"/>
                    </a:solidFill>
                  </a:tcPr>
                </a:tc>
                <a:tc>
                  <a:txBody>
                    <a:bodyPr/>
                    <a:lstStyle/>
                    <a:p>
                      <a:pPr algn="r" fontAlgn="b"/>
                      <a:r>
                        <a:rPr lang="en-GB" sz="1400" b="1" i="0" u="none" strike="noStrike" dirty="0">
                          <a:solidFill>
                            <a:srgbClr val="000000"/>
                          </a:solidFill>
                          <a:effectLst/>
                          <a:latin typeface="+mn-lt"/>
                        </a:rPr>
                        <a:t>1.40%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6E9"/>
                    </a:solidFill>
                  </a:tcPr>
                </a:tc>
                <a:extLst>
                  <a:ext uri="{0D108BD9-81ED-4DB2-BD59-A6C34878D82A}">
                    <a16:rowId xmlns:a16="http://schemas.microsoft.com/office/drawing/2014/main" val="701108908"/>
                  </a:ext>
                </a:extLst>
              </a:tr>
              <a:tr h="358724">
                <a:tc>
                  <a:txBody>
                    <a:bodyPr/>
                    <a:lstStyle/>
                    <a:p>
                      <a:pPr algn="l" fontAlgn="b"/>
                      <a:r>
                        <a:rPr lang="en-GB" sz="1400" b="0" i="0" u="none" strike="noStrike">
                          <a:solidFill>
                            <a:srgbClr val="000000"/>
                          </a:solidFill>
                          <a:effectLst/>
                          <a:latin typeface="+mn-lt"/>
                        </a:rPr>
                        <a:t>Depression, Learning Disability, Physical Disability</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400" b="0" i="0" u="none" strike="noStrike">
                          <a:solidFill>
                            <a:srgbClr val="000000"/>
                          </a:solidFill>
                          <a:effectLst/>
                          <a:latin typeface="+mn-lt"/>
                        </a:rPr>
                        <a:t>159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400" b="1" i="0" u="none" strike="noStrike" dirty="0">
                          <a:solidFill>
                            <a:srgbClr val="000000"/>
                          </a:solidFill>
                          <a:effectLst/>
                          <a:latin typeface="+mn-lt"/>
                        </a:rPr>
                        <a:t>1.21%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8192302"/>
                  </a:ext>
                </a:extLst>
              </a:tr>
              <a:tr h="358724">
                <a:tc>
                  <a:txBody>
                    <a:bodyPr/>
                    <a:lstStyle/>
                    <a:p>
                      <a:pPr algn="l" fontAlgn="b"/>
                      <a:r>
                        <a:rPr lang="en-GB" sz="1400" b="0" i="0" u="none" strike="noStrike">
                          <a:solidFill>
                            <a:srgbClr val="000000"/>
                          </a:solidFill>
                          <a:effectLst/>
                          <a:latin typeface="+mn-lt"/>
                        </a:rPr>
                        <a:t>Hypertension, Learning Disability</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6E9"/>
                    </a:solidFill>
                  </a:tcPr>
                </a:tc>
                <a:tc>
                  <a:txBody>
                    <a:bodyPr/>
                    <a:lstStyle/>
                    <a:p>
                      <a:pPr algn="r" fontAlgn="b"/>
                      <a:r>
                        <a:rPr lang="en-GB" sz="1400" b="0" i="0" u="none" strike="noStrike">
                          <a:solidFill>
                            <a:srgbClr val="000000"/>
                          </a:solidFill>
                          <a:effectLst/>
                          <a:latin typeface="+mn-lt"/>
                        </a:rPr>
                        <a:t>158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6E9"/>
                    </a:solidFill>
                  </a:tcPr>
                </a:tc>
                <a:tc>
                  <a:txBody>
                    <a:bodyPr/>
                    <a:lstStyle/>
                    <a:p>
                      <a:pPr algn="r" fontAlgn="b"/>
                      <a:r>
                        <a:rPr lang="en-GB" sz="1400" b="1" i="0" u="none" strike="noStrike" dirty="0">
                          <a:solidFill>
                            <a:srgbClr val="000000"/>
                          </a:solidFill>
                          <a:effectLst/>
                          <a:latin typeface="+mn-lt"/>
                        </a:rPr>
                        <a:t>1.20%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E6E9"/>
                    </a:solidFill>
                  </a:tcPr>
                </a:tc>
                <a:extLst>
                  <a:ext uri="{0D108BD9-81ED-4DB2-BD59-A6C34878D82A}">
                    <a16:rowId xmlns:a16="http://schemas.microsoft.com/office/drawing/2014/main" val="2478045610"/>
                  </a:ext>
                </a:extLst>
              </a:tr>
              <a:tr h="358724">
                <a:tc>
                  <a:txBody>
                    <a:bodyPr/>
                    <a:lstStyle/>
                    <a:p>
                      <a:pPr algn="l" fontAlgn="b"/>
                      <a:r>
                        <a:rPr lang="en-GB" sz="1400" b="0" i="0" u="none" strike="noStrike" dirty="0">
                          <a:solidFill>
                            <a:srgbClr val="000000"/>
                          </a:solidFill>
                          <a:effectLst/>
                          <a:latin typeface="+mn-lt"/>
                        </a:rPr>
                        <a:t>Diabetes, Learning Disability</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400" b="0" i="0" u="none" strike="noStrike">
                          <a:solidFill>
                            <a:srgbClr val="000000"/>
                          </a:solidFill>
                          <a:effectLst/>
                          <a:latin typeface="+mn-lt"/>
                        </a:rPr>
                        <a:t>130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400" b="1" i="0" u="none" strike="noStrike" dirty="0">
                          <a:solidFill>
                            <a:srgbClr val="000000"/>
                          </a:solidFill>
                          <a:effectLst/>
                          <a:latin typeface="+mn-lt"/>
                        </a:rPr>
                        <a:t>0.99%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6392840"/>
                  </a:ext>
                </a:extLst>
              </a:tr>
            </a:tbl>
          </a:graphicData>
        </a:graphic>
      </p:graphicFrame>
    </p:spTree>
    <p:extLst>
      <p:ext uri="{BB962C8B-B14F-4D97-AF65-F5344CB8AC3E}">
        <p14:creationId xmlns:p14="http://schemas.microsoft.com/office/powerpoint/2010/main" val="3753812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98205A-A70E-755F-2DF3-369FC41C1D65}"/>
              </a:ext>
            </a:extLst>
          </p:cNvPr>
          <p:cNvSpPr>
            <a:spLocks noGrp="1"/>
          </p:cNvSpPr>
          <p:nvPr>
            <p:ph type="ftr" sz="quarter" idx="11"/>
          </p:nvPr>
        </p:nvSpPr>
        <p:spPr/>
        <p:txBody>
          <a:bodyPr/>
          <a:lstStyle/>
          <a:p>
            <a:r>
              <a:rPr lang="en-GB" dirty="0">
                <a:solidFill>
                  <a:prstClr val="black">
                    <a:tint val="75000"/>
                  </a:prstClr>
                </a:solidFill>
                <a:latin typeface="Calibri"/>
              </a:rPr>
              <a:t>People with Learning Disabilities, May 2024</a:t>
            </a:r>
          </a:p>
        </p:txBody>
      </p:sp>
      <p:sp>
        <p:nvSpPr>
          <p:cNvPr id="5" name="Slide Number Placeholder 4">
            <a:extLst>
              <a:ext uri="{FF2B5EF4-FFF2-40B4-BE49-F238E27FC236}">
                <a16:creationId xmlns:a16="http://schemas.microsoft.com/office/drawing/2014/main" id="{357AB72A-8C94-C4E0-474B-F995F96E3C92}"/>
              </a:ext>
            </a:extLst>
          </p:cNvPr>
          <p:cNvSpPr>
            <a:spLocks noGrp="1"/>
          </p:cNvSpPr>
          <p:nvPr>
            <p:ph type="sldNum" sz="quarter" idx="12"/>
          </p:nvPr>
        </p:nvSpPr>
        <p:spPr/>
        <p:txBody>
          <a:bodyPr/>
          <a:lstStyle/>
          <a:p>
            <a:fld id="{083437FF-0BBE-490D-9C9F-587F734159E8}" type="slidenum">
              <a:rPr lang="en-GB">
                <a:latin typeface="Calibri"/>
              </a:rPr>
              <a:pPr/>
              <a:t>17</a:t>
            </a:fld>
            <a:endParaRPr lang="en-GB" dirty="0">
              <a:latin typeface="Calibri"/>
            </a:endParaRPr>
          </a:p>
        </p:txBody>
      </p:sp>
      <p:sp>
        <p:nvSpPr>
          <p:cNvPr id="7" name="Content Placeholder 6">
            <a:extLst>
              <a:ext uri="{FF2B5EF4-FFF2-40B4-BE49-F238E27FC236}">
                <a16:creationId xmlns:a16="http://schemas.microsoft.com/office/drawing/2014/main" id="{BCE185A1-E873-B668-8436-BCE78253AE6F}"/>
              </a:ext>
            </a:extLst>
          </p:cNvPr>
          <p:cNvSpPr>
            <a:spLocks noGrp="1"/>
          </p:cNvSpPr>
          <p:nvPr>
            <p:ph idx="1"/>
          </p:nvPr>
        </p:nvSpPr>
        <p:spPr/>
        <p:txBody>
          <a:bodyPr/>
          <a:lstStyle/>
          <a:p>
            <a:endParaRPr lang="en-GB" dirty="0"/>
          </a:p>
          <a:p>
            <a:pPr marL="0" indent="0">
              <a:buNone/>
            </a:pPr>
            <a:endParaRPr lang="en-GB" dirty="0"/>
          </a:p>
        </p:txBody>
      </p:sp>
      <p:sp>
        <p:nvSpPr>
          <p:cNvPr id="18" name="TextBox 17">
            <a:extLst>
              <a:ext uri="{FF2B5EF4-FFF2-40B4-BE49-F238E27FC236}">
                <a16:creationId xmlns:a16="http://schemas.microsoft.com/office/drawing/2014/main" id="{655936D2-99A6-26AA-DFFB-A4DD0A4D3605}"/>
              </a:ext>
            </a:extLst>
          </p:cNvPr>
          <p:cNvSpPr txBox="1"/>
          <p:nvPr/>
        </p:nvSpPr>
        <p:spPr>
          <a:xfrm>
            <a:off x="557094" y="1387766"/>
            <a:ext cx="10686162" cy="3416320"/>
          </a:xfrm>
          <a:prstGeom prst="rect">
            <a:avLst/>
          </a:prstGeom>
          <a:noFill/>
        </p:spPr>
        <p:txBody>
          <a:bodyPr wrap="square" rtlCol="0">
            <a:spAutoFit/>
          </a:bodyPr>
          <a:lstStyle/>
          <a:p>
            <a:pPr marL="285750" indent="-285750" algn="just">
              <a:buBlip>
                <a:blip r:embed="rId3"/>
              </a:buBlip>
            </a:pPr>
            <a:r>
              <a:rPr lang="en-GB" dirty="0">
                <a:hlinkClick r:id="rId4"/>
              </a:rPr>
              <a:t>Learning disabilities - NHS (www.nhs.uk)</a:t>
            </a:r>
            <a:endParaRPr lang="en-GB" dirty="0"/>
          </a:p>
          <a:p>
            <a:pPr algn="just"/>
            <a:endParaRPr lang="en-GB" dirty="0"/>
          </a:p>
          <a:p>
            <a:pPr marL="285750" indent="-285750" algn="just">
              <a:buBlip>
                <a:blip r:embed="rId3"/>
              </a:buBlip>
            </a:pPr>
            <a:r>
              <a:rPr lang="en-GB" dirty="0">
                <a:hlinkClick r:id="rId5"/>
              </a:rPr>
              <a:t>Learning Disability Profiles - OHID (phe.org.uk)</a:t>
            </a:r>
            <a:endParaRPr lang="en-GB" dirty="0"/>
          </a:p>
          <a:p>
            <a:pPr algn="just"/>
            <a:endParaRPr lang="en-GB" dirty="0"/>
          </a:p>
          <a:p>
            <a:pPr marL="285750" indent="-285750" algn="just">
              <a:buBlip>
                <a:blip r:embed="rId3"/>
              </a:buBlip>
            </a:pPr>
            <a:r>
              <a:rPr lang="en-GB" dirty="0">
                <a:hlinkClick r:id="rId6"/>
              </a:rPr>
              <a:t>Health and care of people with learning disabilities - NHS England Digital</a:t>
            </a:r>
            <a:endParaRPr lang="en-GB" dirty="0"/>
          </a:p>
          <a:p>
            <a:pPr algn="just"/>
            <a:endParaRPr lang="en-GB" dirty="0"/>
          </a:p>
          <a:p>
            <a:pPr marL="285750" indent="-285750" algn="just">
              <a:buBlip>
                <a:blip r:embed="rId3"/>
              </a:buBlip>
            </a:pPr>
            <a:r>
              <a:rPr lang="en-GB" dirty="0">
                <a:hlinkClick r:id="rId7"/>
              </a:rPr>
              <a:t>Learning disabilities - Annual health checks - NHS (www.nhs.uk)</a:t>
            </a:r>
            <a:endParaRPr lang="en-GB" dirty="0"/>
          </a:p>
          <a:p>
            <a:pPr algn="just"/>
            <a:endParaRPr lang="en-GB" dirty="0"/>
          </a:p>
          <a:p>
            <a:pPr marL="285750" indent="-285750" algn="just">
              <a:buBlip>
                <a:blip r:embed="rId3"/>
              </a:buBlip>
            </a:pPr>
            <a:r>
              <a:rPr lang="en-GB" dirty="0">
                <a:hlinkClick r:id="rId8"/>
              </a:rPr>
              <a:t>Health and Care of People with Learning Disabilities, Experimental Statistics 2021 to 2022 - GOV.UK (www.gov.uk)</a:t>
            </a:r>
            <a:endParaRPr lang="en-GB" dirty="0"/>
          </a:p>
          <a:p>
            <a:pPr algn="just"/>
            <a:endParaRPr lang="en-GB" dirty="0"/>
          </a:p>
          <a:p>
            <a:pPr marL="285750" indent="-285750" algn="just">
              <a:buBlip>
                <a:blip r:embed="rId3"/>
              </a:buBlip>
            </a:pPr>
            <a:r>
              <a:rPr lang="en-GB" dirty="0">
                <a:hlinkClick r:id="rId9"/>
              </a:rPr>
              <a:t>Improving educational outcomes for learners with specific learning difficulties - GOV.UK (www.gov.uk)</a:t>
            </a:r>
            <a:endParaRPr lang="en-GB" dirty="0"/>
          </a:p>
        </p:txBody>
      </p:sp>
      <p:sp>
        <p:nvSpPr>
          <p:cNvPr id="20" name="Title 1">
            <a:extLst>
              <a:ext uri="{FF2B5EF4-FFF2-40B4-BE49-F238E27FC236}">
                <a16:creationId xmlns:a16="http://schemas.microsoft.com/office/drawing/2014/main" id="{38D9307A-8A26-017C-4A4D-8F3A7440467E}"/>
              </a:ext>
            </a:extLst>
          </p:cNvPr>
          <p:cNvSpPr>
            <a:spLocks noGrp="1"/>
          </p:cNvSpPr>
          <p:nvPr>
            <p:ph type="title"/>
          </p:nvPr>
        </p:nvSpPr>
        <p:spPr>
          <a:xfrm>
            <a:off x="801621" y="274638"/>
            <a:ext cx="11021571" cy="1143000"/>
          </a:xfrm>
        </p:spPr>
        <p:txBody>
          <a:bodyPr>
            <a:noAutofit/>
          </a:bodyPr>
          <a:lstStyle/>
          <a:p>
            <a:r>
              <a:rPr lang="en-GB" sz="3200" b="1" dirty="0">
                <a:latin typeface="+mn-lt"/>
              </a:rPr>
              <a:t>References</a:t>
            </a:r>
            <a:endParaRPr lang="en-GB" sz="3200" b="1" dirty="0"/>
          </a:p>
        </p:txBody>
      </p:sp>
    </p:spTree>
    <p:extLst>
      <p:ext uri="{BB962C8B-B14F-4D97-AF65-F5344CB8AC3E}">
        <p14:creationId xmlns:p14="http://schemas.microsoft.com/office/powerpoint/2010/main" val="393160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2D59-31F9-8D5C-69DF-0F15A7223B05}"/>
              </a:ext>
            </a:extLst>
          </p:cNvPr>
          <p:cNvSpPr>
            <a:spLocks noGrp="1"/>
          </p:cNvSpPr>
          <p:nvPr>
            <p:ph type="title"/>
          </p:nvPr>
        </p:nvSpPr>
        <p:spPr/>
        <p:txBody>
          <a:bodyPr>
            <a:noAutofit/>
          </a:bodyPr>
          <a:lstStyle/>
          <a:p>
            <a:r>
              <a:rPr lang="en-GB" sz="3600" b="1" dirty="0"/>
              <a:t>Key Points</a:t>
            </a:r>
          </a:p>
        </p:txBody>
      </p:sp>
      <p:sp>
        <p:nvSpPr>
          <p:cNvPr id="4" name="Footer Placeholder 3">
            <a:extLst>
              <a:ext uri="{FF2B5EF4-FFF2-40B4-BE49-F238E27FC236}">
                <a16:creationId xmlns:a16="http://schemas.microsoft.com/office/drawing/2014/main" id="{9798205A-A70E-755F-2DF3-369FC41C1D65}"/>
              </a:ext>
            </a:extLst>
          </p:cNvPr>
          <p:cNvSpPr>
            <a:spLocks noGrp="1"/>
          </p:cNvSpPr>
          <p:nvPr>
            <p:ph type="ftr" sz="quarter" idx="11"/>
          </p:nvPr>
        </p:nvSpPr>
        <p:spPr/>
        <p:txBody>
          <a:bodyPr/>
          <a:lstStyle/>
          <a:p>
            <a:r>
              <a:rPr lang="en-GB" dirty="0">
                <a:solidFill>
                  <a:prstClr val="black">
                    <a:tint val="75000"/>
                  </a:prstClr>
                </a:solidFill>
                <a:latin typeface="Calibri"/>
              </a:rPr>
              <a:t>People with Learning Disabilities, May 2024</a:t>
            </a:r>
          </a:p>
        </p:txBody>
      </p:sp>
      <p:sp>
        <p:nvSpPr>
          <p:cNvPr id="5" name="Slide Number Placeholder 4">
            <a:extLst>
              <a:ext uri="{FF2B5EF4-FFF2-40B4-BE49-F238E27FC236}">
                <a16:creationId xmlns:a16="http://schemas.microsoft.com/office/drawing/2014/main" id="{357AB72A-8C94-C4E0-474B-F995F96E3C92}"/>
              </a:ext>
            </a:extLst>
          </p:cNvPr>
          <p:cNvSpPr>
            <a:spLocks noGrp="1"/>
          </p:cNvSpPr>
          <p:nvPr>
            <p:ph type="sldNum" sz="quarter" idx="12"/>
          </p:nvPr>
        </p:nvSpPr>
        <p:spPr/>
        <p:txBody>
          <a:bodyPr/>
          <a:lstStyle/>
          <a:p>
            <a:fld id="{083437FF-0BBE-490D-9C9F-587F734159E8}" type="slidenum">
              <a:rPr lang="en-GB">
                <a:latin typeface="Calibri"/>
              </a:rPr>
              <a:pPr/>
              <a:t>2</a:t>
            </a:fld>
            <a:endParaRPr lang="en-GB" dirty="0">
              <a:latin typeface="Calibri"/>
            </a:endParaRPr>
          </a:p>
        </p:txBody>
      </p:sp>
      <p:sp>
        <p:nvSpPr>
          <p:cNvPr id="7" name="Content Placeholder 6">
            <a:extLst>
              <a:ext uri="{FF2B5EF4-FFF2-40B4-BE49-F238E27FC236}">
                <a16:creationId xmlns:a16="http://schemas.microsoft.com/office/drawing/2014/main" id="{BCE185A1-E873-B668-8436-BCE78253AE6F}"/>
              </a:ext>
            </a:extLst>
          </p:cNvPr>
          <p:cNvSpPr>
            <a:spLocks noGrp="1"/>
          </p:cNvSpPr>
          <p:nvPr>
            <p:ph idx="1"/>
          </p:nvPr>
        </p:nvSpPr>
        <p:spPr/>
        <p:txBody>
          <a:bodyPr/>
          <a:lstStyle/>
          <a:p>
            <a:endParaRPr lang="en-GB" dirty="0"/>
          </a:p>
          <a:p>
            <a:pPr marL="0" indent="0">
              <a:buNone/>
            </a:pPr>
            <a:endParaRPr lang="en-GB" dirty="0"/>
          </a:p>
        </p:txBody>
      </p:sp>
      <p:sp>
        <p:nvSpPr>
          <p:cNvPr id="8" name="TextBox 7">
            <a:extLst>
              <a:ext uri="{FF2B5EF4-FFF2-40B4-BE49-F238E27FC236}">
                <a16:creationId xmlns:a16="http://schemas.microsoft.com/office/drawing/2014/main" id="{6D6C2F8E-BDB0-0289-2080-29800AB7B8A5}"/>
              </a:ext>
            </a:extLst>
          </p:cNvPr>
          <p:cNvSpPr txBox="1"/>
          <p:nvPr/>
        </p:nvSpPr>
        <p:spPr>
          <a:xfrm>
            <a:off x="609600" y="1417638"/>
            <a:ext cx="10972800" cy="5724644"/>
          </a:xfrm>
          <a:prstGeom prst="rect">
            <a:avLst/>
          </a:prstGeom>
          <a:noFill/>
        </p:spPr>
        <p:txBody>
          <a:bodyPr wrap="square">
            <a:spAutoFit/>
          </a:bodyPr>
          <a:lstStyle/>
          <a:p>
            <a:pPr marL="285750" indent="-285750" algn="just">
              <a:buBlip>
                <a:blip r:embed="rId3"/>
              </a:buBlip>
            </a:pPr>
            <a:r>
              <a:rPr lang="en-GB" dirty="0">
                <a:solidFill>
                  <a:srgbClr val="000000"/>
                </a:solidFill>
                <a:latin typeface="Calibri" panose="020F0502020204030204" pitchFamily="34" charset="0"/>
              </a:rPr>
              <a:t>Learning disability prevalence has been higher in Kent than in England since 2020/2021. </a:t>
            </a:r>
          </a:p>
          <a:p>
            <a:pPr algn="just"/>
            <a:endParaRPr lang="en-GB" dirty="0">
              <a:solidFill>
                <a:srgbClr val="000000"/>
              </a:solidFill>
              <a:latin typeface="Calibri" panose="020F0502020204030204" pitchFamily="34" charset="0"/>
            </a:endParaRPr>
          </a:p>
          <a:p>
            <a:pPr marL="285750" indent="-285750" algn="just">
              <a:buBlip>
                <a:blip r:embed="rId3"/>
              </a:buBlip>
            </a:pPr>
            <a:r>
              <a:rPr lang="en-GB" dirty="0">
                <a:solidFill>
                  <a:srgbClr val="000000"/>
                </a:solidFill>
                <a:latin typeface="Calibri" panose="020F0502020204030204" pitchFamily="34" charset="0"/>
              </a:rPr>
              <a:t>Unemployment rates for people with a learning disability in Kent are </a:t>
            </a:r>
            <a:r>
              <a:rPr lang="en-GB" b="1" dirty="0">
                <a:solidFill>
                  <a:srgbClr val="000000"/>
                </a:solidFill>
                <a:latin typeface="Calibri" panose="020F0502020204030204" pitchFamily="34" charset="0"/>
              </a:rPr>
              <a:t>double </a:t>
            </a:r>
            <a:r>
              <a:rPr lang="en-GB" dirty="0">
                <a:solidFill>
                  <a:srgbClr val="000000"/>
                </a:solidFill>
                <a:latin typeface="Calibri" panose="020F0502020204030204" pitchFamily="34" charset="0"/>
              </a:rPr>
              <a:t>that of the South East region.</a:t>
            </a:r>
          </a:p>
          <a:p>
            <a:pPr algn="just"/>
            <a:endParaRPr lang="en-GB" dirty="0">
              <a:solidFill>
                <a:srgbClr val="000000"/>
              </a:solidFill>
              <a:latin typeface="Calibri" panose="020F0502020204030204" pitchFamily="34" charset="0"/>
            </a:endParaRPr>
          </a:p>
          <a:p>
            <a:pPr marL="285750" indent="-285750" algn="just">
              <a:buBlip>
                <a:blip r:embed="rId3"/>
              </a:buBlip>
            </a:pPr>
            <a:r>
              <a:rPr lang="en-GB" dirty="0">
                <a:solidFill>
                  <a:srgbClr val="000000"/>
                </a:solidFill>
                <a:latin typeface="Calibri" panose="020F0502020204030204" pitchFamily="34" charset="0"/>
              </a:rPr>
              <a:t>Educational outcomes for people with a learning disability are </a:t>
            </a:r>
            <a:r>
              <a:rPr lang="en-GB" b="1" dirty="0">
                <a:solidFill>
                  <a:srgbClr val="000000"/>
                </a:solidFill>
                <a:latin typeface="Calibri" panose="020F0502020204030204" pitchFamily="34" charset="0"/>
              </a:rPr>
              <a:t>considerably lower </a:t>
            </a:r>
            <a:r>
              <a:rPr lang="en-GB" dirty="0">
                <a:solidFill>
                  <a:srgbClr val="000000"/>
                </a:solidFill>
                <a:latin typeface="Calibri" panose="020F0502020204030204" pitchFamily="34" charset="0"/>
              </a:rPr>
              <a:t>than the general population but Kent and Medway has similar outcomes to England and the South East.</a:t>
            </a:r>
          </a:p>
          <a:p>
            <a:pPr algn="just"/>
            <a:endParaRPr lang="en-GB" dirty="0">
              <a:solidFill>
                <a:srgbClr val="000000"/>
              </a:solidFill>
              <a:latin typeface="Calibri" panose="020F0502020204030204" pitchFamily="34" charset="0"/>
            </a:endParaRPr>
          </a:p>
          <a:p>
            <a:pPr marL="285750" indent="-285750" algn="just">
              <a:buBlip>
                <a:blip r:embed="rId3"/>
              </a:buBlip>
            </a:pPr>
            <a:r>
              <a:rPr lang="en-GB" dirty="0">
                <a:solidFill>
                  <a:srgbClr val="000000"/>
                </a:solidFill>
                <a:latin typeface="Calibri" panose="020F0502020204030204" pitchFamily="34" charset="0"/>
              </a:rPr>
              <a:t>The percentage of people with a learning disability having a health check in Kent is lower than the England average.</a:t>
            </a:r>
          </a:p>
          <a:p>
            <a:pPr marL="285750" indent="-285750" algn="just">
              <a:buBlip>
                <a:blip r:embed="rId3"/>
              </a:buBlip>
            </a:pPr>
            <a:endParaRPr lang="en-GB" dirty="0">
              <a:solidFill>
                <a:srgbClr val="000000"/>
              </a:solidFill>
              <a:latin typeface="Calibri" panose="020F0502020204030204" pitchFamily="34" charset="0"/>
            </a:endParaRPr>
          </a:p>
          <a:p>
            <a:pPr marL="285750" indent="-285750" algn="just">
              <a:buBlip>
                <a:blip r:embed="rId3"/>
              </a:buBlip>
            </a:pPr>
            <a:r>
              <a:rPr lang="en-GB" dirty="0">
                <a:solidFill>
                  <a:srgbClr val="000000"/>
                </a:solidFill>
                <a:latin typeface="Calibri" panose="020F0502020204030204" pitchFamily="34" charset="0"/>
              </a:rPr>
              <a:t>People with a learning disability who are white are </a:t>
            </a:r>
            <a:r>
              <a:rPr lang="en-GB" b="1" dirty="0">
                <a:solidFill>
                  <a:srgbClr val="000000"/>
                </a:solidFill>
                <a:latin typeface="Calibri" panose="020F0502020204030204" pitchFamily="34" charset="0"/>
              </a:rPr>
              <a:t>more likely </a:t>
            </a:r>
            <a:r>
              <a:rPr lang="en-GB" dirty="0">
                <a:solidFill>
                  <a:srgbClr val="000000"/>
                </a:solidFill>
                <a:latin typeface="Calibri" panose="020F0502020204030204" pitchFamily="34" charset="0"/>
              </a:rPr>
              <a:t>to take up the offer of a Flu vaccine compared to other ethnicities.</a:t>
            </a:r>
          </a:p>
          <a:p>
            <a:pPr algn="just"/>
            <a:endParaRPr lang="en-GB" dirty="0">
              <a:solidFill>
                <a:srgbClr val="000000"/>
              </a:solidFill>
              <a:latin typeface="Calibri" panose="020F0502020204030204" pitchFamily="34" charset="0"/>
            </a:endParaRPr>
          </a:p>
          <a:p>
            <a:pPr marL="285750" indent="-285750" algn="just">
              <a:buBlip>
                <a:blip r:embed="rId3"/>
              </a:buBlip>
            </a:pPr>
            <a:r>
              <a:rPr lang="en-GB" dirty="0">
                <a:solidFill>
                  <a:srgbClr val="000000"/>
                </a:solidFill>
                <a:latin typeface="Calibri" panose="020F0502020204030204" pitchFamily="34" charset="0"/>
              </a:rPr>
              <a:t>Nearly </a:t>
            </a:r>
            <a:r>
              <a:rPr lang="en-GB" b="1" dirty="0">
                <a:solidFill>
                  <a:srgbClr val="000000"/>
                </a:solidFill>
                <a:latin typeface="Calibri" panose="020F0502020204030204" pitchFamily="34" charset="0"/>
              </a:rPr>
              <a:t>1 in 5 people </a:t>
            </a:r>
            <a:r>
              <a:rPr lang="en-GB" dirty="0">
                <a:solidFill>
                  <a:srgbClr val="000000"/>
                </a:solidFill>
                <a:latin typeface="Calibri" panose="020F0502020204030204" pitchFamily="34" charset="0"/>
              </a:rPr>
              <a:t>with a learning disability have depression in Kent and Medway.</a:t>
            </a:r>
          </a:p>
          <a:p>
            <a:pPr marL="285750" indent="-285750" algn="just">
              <a:buBlip>
                <a:blip r:embed="rId3"/>
              </a:buBlip>
            </a:pPr>
            <a:endParaRPr lang="en-GB" dirty="0">
              <a:solidFill>
                <a:srgbClr val="000000"/>
              </a:solidFill>
              <a:latin typeface="Calibri" panose="020F0502020204030204" pitchFamily="34" charset="0"/>
            </a:endParaRPr>
          </a:p>
          <a:p>
            <a:pPr marL="285750" indent="-285750" algn="just">
              <a:buBlip>
                <a:blip r:embed="rId3"/>
              </a:buBlip>
            </a:pPr>
            <a:r>
              <a:rPr lang="en-GB" dirty="0">
                <a:solidFill>
                  <a:srgbClr val="000000"/>
                </a:solidFill>
                <a:latin typeface="Calibri" panose="020F0502020204030204" pitchFamily="34" charset="0"/>
              </a:rPr>
              <a:t>Nearly </a:t>
            </a:r>
            <a:r>
              <a:rPr lang="en-GB" b="1" dirty="0">
                <a:solidFill>
                  <a:srgbClr val="000000"/>
                </a:solidFill>
                <a:latin typeface="Calibri" panose="020F0502020204030204" pitchFamily="34" charset="0"/>
              </a:rPr>
              <a:t>1 in 4 people </a:t>
            </a:r>
            <a:r>
              <a:rPr lang="en-GB" dirty="0">
                <a:solidFill>
                  <a:srgbClr val="000000"/>
                </a:solidFill>
                <a:latin typeface="Calibri" panose="020F0502020204030204" pitchFamily="34" charset="0"/>
              </a:rPr>
              <a:t>with a learning disability are obese in Kent and Medway.</a:t>
            </a:r>
          </a:p>
          <a:p>
            <a:pPr algn="just"/>
            <a:endParaRPr lang="en-GB" sz="2000" dirty="0">
              <a:solidFill>
                <a:srgbClr val="000000"/>
              </a:solidFill>
              <a:latin typeface="Calibri" panose="020F0502020204030204" pitchFamily="34" charset="0"/>
            </a:endParaRPr>
          </a:p>
          <a:p>
            <a:pPr marL="285750" indent="-285750" algn="just">
              <a:buBlip>
                <a:blip r:embed="rId3"/>
              </a:buBlip>
            </a:pPr>
            <a:endParaRPr lang="en-GB" sz="2000" dirty="0">
              <a:solidFill>
                <a:srgbClr val="000000"/>
              </a:solidFill>
              <a:latin typeface="Calibri" panose="020F0502020204030204" pitchFamily="34" charset="0"/>
            </a:endParaRPr>
          </a:p>
          <a:p>
            <a:pPr marL="285750" indent="-285750" algn="just">
              <a:buBlip>
                <a:blip r:embed="rId3"/>
              </a:buBlip>
            </a:pPr>
            <a:endParaRPr lang="en-GB" sz="2000" dirty="0">
              <a:solidFill>
                <a:srgbClr val="000000"/>
              </a:solidFill>
              <a:latin typeface="Calibri" panose="020F0502020204030204" pitchFamily="34" charset="0"/>
            </a:endParaRPr>
          </a:p>
          <a:p>
            <a:pPr marL="285750" indent="-285750" algn="just">
              <a:buBlip>
                <a:blip r:embed="rId3"/>
              </a:buBlip>
            </a:pPr>
            <a:endParaRPr lang="en-GB"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5851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2D59-31F9-8D5C-69DF-0F15A7223B05}"/>
              </a:ext>
            </a:extLst>
          </p:cNvPr>
          <p:cNvSpPr>
            <a:spLocks noGrp="1"/>
          </p:cNvSpPr>
          <p:nvPr>
            <p:ph type="title"/>
          </p:nvPr>
        </p:nvSpPr>
        <p:spPr/>
        <p:txBody>
          <a:bodyPr>
            <a:noAutofit/>
          </a:bodyPr>
          <a:lstStyle/>
          <a:p>
            <a:r>
              <a:rPr lang="en-GB" sz="3600" b="1" dirty="0"/>
              <a:t>What is a Learning Disability?</a:t>
            </a:r>
          </a:p>
        </p:txBody>
      </p:sp>
      <p:sp>
        <p:nvSpPr>
          <p:cNvPr id="4" name="Footer Placeholder 3">
            <a:extLst>
              <a:ext uri="{FF2B5EF4-FFF2-40B4-BE49-F238E27FC236}">
                <a16:creationId xmlns:a16="http://schemas.microsoft.com/office/drawing/2014/main" id="{9798205A-A70E-755F-2DF3-369FC41C1D65}"/>
              </a:ext>
            </a:extLst>
          </p:cNvPr>
          <p:cNvSpPr>
            <a:spLocks noGrp="1"/>
          </p:cNvSpPr>
          <p:nvPr>
            <p:ph type="ftr" sz="quarter" idx="11"/>
          </p:nvPr>
        </p:nvSpPr>
        <p:spPr/>
        <p:txBody>
          <a:bodyPr/>
          <a:lstStyle/>
          <a:p>
            <a:r>
              <a:rPr lang="en-GB" dirty="0">
                <a:solidFill>
                  <a:prstClr val="black">
                    <a:tint val="75000"/>
                  </a:prstClr>
                </a:solidFill>
                <a:latin typeface="Calibri"/>
              </a:rPr>
              <a:t>People with Learning Disabilities, May 2024</a:t>
            </a:r>
          </a:p>
        </p:txBody>
      </p:sp>
      <p:sp>
        <p:nvSpPr>
          <p:cNvPr id="5" name="Slide Number Placeholder 4">
            <a:extLst>
              <a:ext uri="{FF2B5EF4-FFF2-40B4-BE49-F238E27FC236}">
                <a16:creationId xmlns:a16="http://schemas.microsoft.com/office/drawing/2014/main" id="{357AB72A-8C94-C4E0-474B-F995F96E3C92}"/>
              </a:ext>
            </a:extLst>
          </p:cNvPr>
          <p:cNvSpPr>
            <a:spLocks noGrp="1"/>
          </p:cNvSpPr>
          <p:nvPr>
            <p:ph type="sldNum" sz="quarter" idx="12"/>
          </p:nvPr>
        </p:nvSpPr>
        <p:spPr/>
        <p:txBody>
          <a:bodyPr/>
          <a:lstStyle/>
          <a:p>
            <a:fld id="{083437FF-0BBE-490D-9C9F-587F734159E8}" type="slidenum">
              <a:rPr lang="en-GB">
                <a:latin typeface="Calibri"/>
              </a:rPr>
              <a:pPr/>
              <a:t>3</a:t>
            </a:fld>
            <a:endParaRPr lang="en-GB" dirty="0">
              <a:latin typeface="Calibri"/>
            </a:endParaRPr>
          </a:p>
        </p:txBody>
      </p:sp>
      <p:sp>
        <p:nvSpPr>
          <p:cNvPr id="7" name="Content Placeholder 6">
            <a:extLst>
              <a:ext uri="{FF2B5EF4-FFF2-40B4-BE49-F238E27FC236}">
                <a16:creationId xmlns:a16="http://schemas.microsoft.com/office/drawing/2014/main" id="{BCE185A1-E873-B668-8436-BCE78253AE6F}"/>
              </a:ext>
            </a:extLst>
          </p:cNvPr>
          <p:cNvSpPr>
            <a:spLocks noGrp="1"/>
          </p:cNvSpPr>
          <p:nvPr>
            <p:ph idx="1"/>
          </p:nvPr>
        </p:nvSpPr>
        <p:spPr/>
        <p:txBody>
          <a:bodyPr/>
          <a:lstStyle/>
          <a:p>
            <a:endParaRPr lang="en-GB" dirty="0"/>
          </a:p>
          <a:p>
            <a:pPr marL="0" indent="0">
              <a:buNone/>
            </a:pPr>
            <a:endParaRPr lang="en-GB" dirty="0"/>
          </a:p>
        </p:txBody>
      </p:sp>
      <p:sp>
        <p:nvSpPr>
          <p:cNvPr id="8" name="TextBox 7">
            <a:extLst>
              <a:ext uri="{FF2B5EF4-FFF2-40B4-BE49-F238E27FC236}">
                <a16:creationId xmlns:a16="http://schemas.microsoft.com/office/drawing/2014/main" id="{6D6C2F8E-BDB0-0289-2080-29800AB7B8A5}"/>
              </a:ext>
            </a:extLst>
          </p:cNvPr>
          <p:cNvSpPr txBox="1"/>
          <p:nvPr/>
        </p:nvSpPr>
        <p:spPr>
          <a:xfrm>
            <a:off x="654038" y="1754912"/>
            <a:ext cx="10972800" cy="3662541"/>
          </a:xfrm>
          <a:prstGeom prst="rect">
            <a:avLst/>
          </a:prstGeom>
          <a:noFill/>
        </p:spPr>
        <p:txBody>
          <a:bodyPr wrap="square">
            <a:spAutoFit/>
          </a:bodyPr>
          <a:lstStyle/>
          <a:p>
            <a:pPr marL="285750" indent="-285750" algn="just">
              <a:buBlip>
                <a:blip r:embed="rId3"/>
              </a:buBlip>
            </a:pPr>
            <a:r>
              <a:rPr lang="en-GB" sz="2000" dirty="0">
                <a:solidFill>
                  <a:srgbClr val="000000"/>
                </a:solidFill>
                <a:latin typeface="Calibri" panose="020F0502020204030204" pitchFamily="34" charset="0"/>
              </a:rPr>
              <a:t>A l</a:t>
            </a:r>
            <a:r>
              <a:rPr lang="en-GB" sz="2000" b="0" i="0" u="none" strike="noStrike" dirty="0">
                <a:solidFill>
                  <a:srgbClr val="000000"/>
                </a:solidFill>
                <a:effectLst/>
                <a:latin typeface="Calibri" panose="020F0502020204030204" pitchFamily="34" charset="0"/>
              </a:rPr>
              <a:t>earning disability is a reduced intellectual ability and difficulty with everyday activities. This can affect the way a person learns things throughout their life and can affect ability to understand complex information, learning new skills and looking after themselves or living alone </a:t>
            </a:r>
            <a:r>
              <a:rPr lang="en-GB" sz="1200" b="1" i="1" dirty="0">
                <a:solidFill>
                  <a:schemeClr val="bg2">
                    <a:lumMod val="50000"/>
                  </a:schemeClr>
                </a:solidFill>
                <a:latin typeface="Calibri" panose="020F0502020204030204" pitchFamily="34" charset="0"/>
              </a:rPr>
              <a:t>(NHS UK)</a:t>
            </a:r>
            <a:r>
              <a:rPr lang="en-GB" sz="1200" i="1" dirty="0">
                <a:solidFill>
                  <a:srgbClr val="000000"/>
                </a:solidFill>
                <a:latin typeface="Calibri" panose="020F0502020204030204" pitchFamily="34" charset="0"/>
              </a:rPr>
              <a:t>.</a:t>
            </a:r>
          </a:p>
          <a:p>
            <a:pPr algn="just"/>
            <a:endParaRPr lang="en-GB" b="0" i="0" u="none" strike="noStrike" dirty="0">
              <a:solidFill>
                <a:srgbClr val="000000"/>
              </a:solidFill>
              <a:effectLst/>
              <a:latin typeface="Calibri" panose="020F0502020204030204" pitchFamily="34" charset="0"/>
            </a:endParaRPr>
          </a:p>
          <a:p>
            <a:pPr marL="285750" indent="-285750" algn="just">
              <a:buBlip>
                <a:blip r:embed="rId3"/>
              </a:buBlip>
            </a:pPr>
            <a:r>
              <a:rPr lang="en-GB" sz="2000" dirty="0">
                <a:solidFill>
                  <a:srgbClr val="000000"/>
                </a:solidFill>
                <a:latin typeface="Calibri" panose="020F0502020204030204" pitchFamily="34" charset="0"/>
              </a:rPr>
              <a:t>A learning disability manifests itself differently for everyone, no one person is the same</a:t>
            </a:r>
            <a:r>
              <a:rPr lang="en-GB" sz="2000" b="0" i="0" u="none" strike="noStrike" dirty="0">
                <a:solidFill>
                  <a:srgbClr val="000000"/>
                </a:solidFill>
                <a:effectLst/>
                <a:latin typeface="Calibri" panose="020F0502020204030204" pitchFamily="34" charset="0"/>
              </a:rPr>
              <a:t> </a:t>
            </a:r>
            <a:r>
              <a:rPr lang="en-GB" sz="1200" b="1" i="1" dirty="0">
                <a:solidFill>
                  <a:schemeClr val="bg2">
                    <a:lumMod val="50000"/>
                  </a:schemeClr>
                </a:solidFill>
                <a:latin typeface="Calibri" panose="020F0502020204030204" pitchFamily="34" charset="0"/>
              </a:rPr>
              <a:t>(NHS UK)</a:t>
            </a:r>
            <a:r>
              <a:rPr lang="en-GB" i="1" dirty="0">
                <a:solidFill>
                  <a:srgbClr val="000000"/>
                </a:solidFill>
                <a:latin typeface="Calibri" panose="020F0502020204030204" pitchFamily="34" charset="0"/>
              </a:rPr>
              <a:t>.</a:t>
            </a:r>
          </a:p>
          <a:p>
            <a:pPr algn="just"/>
            <a:endParaRPr lang="en-GB" i="1" dirty="0">
              <a:solidFill>
                <a:srgbClr val="000000"/>
              </a:solidFill>
              <a:latin typeface="Calibri" panose="020F0502020204030204" pitchFamily="34" charset="0"/>
            </a:endParaRPr>
          </a:p>
          <a:p>
            <a:pPr marL="285750" indent="-285750" algn="just">
              <a:buBlip>
                <a:blip r:embed="rId3"/>
              </a:buBlip>
            </a:pPr>
            <a:r>
              <a:rPr lang="en-GB" sz="2000" b="0" i="0" u="none" strike="noStrike" dirty="0">
                <a:solidFill>
                  <a:srgbClr val="000000"/>
                </a:solidFill>
                <a:effectLst/>
                <a:latin typeface="Calibri" panose="020F0502020204030204" pitchFamily="34" charset="0"/>
              </a:rPr>
              <a:t>In recent years, recorded learning disability prevalence has increased in Kent and Medway quicker than in England and the South East region and it is now above the national average in 2022/2023 </a:t>
            </a:r>
            <a:r>
              <a:rPr lang="en-GB" sz="1200" b="1" i="1" u="none" strike="noStrike" dirty="0">
                <a:solidFill>
                  <a:schemeClr val="bg2">
                    <a:lumMod val="50000"/>
                  </a:schemeClr>
                </a:solidFill>
                <a:effectLst/>
                <a:latin typeface="Calibri" panose="020F0502020204030204" pitchFamily="34" charset="0"/>
              </a:rPr>
              <a:t>(NHS Digital)</a:t>
            </a:r>
            <a:r>
              <a:rPr lang="en-GB" b="0" i="0" u="none" strike="noStrike" dirty="0">
                <a:solidFill>
                  <a:srgbClr val="000000"/>
                </a:solidFill>
                <a:effectLst/>
                <a:latin typeface="Calibri" panose="020F0502020204030204" pitchFamily="34" charset="0"/>
              </a:rPr>
              <a:t>.</a:t>
            </a:r>
          </a:p>
          <a:p>
            <a:pPr algn="just"/>
            <a:endParaRPr lang="en-GB" b="0" i="0" u="none" strike="noStrike" dirty="0">
              <a:solidFill>
                <a:srgbClr val="000000"/>
              </a:solidFill>
              <a:effectLst/>
              <a:latin typeface="Calibri" panose="020F0502020204030204" pitchFamily="34" charset="0"/>
            </a:endParaRPr>
          </a:p>
          <a:p>
            <a:pPr marL="285750" indent="-285750" algn="just">
              <a:buBlip>
                <a:blip r:embed="rId3"/>
              </a:buBlip>
            </a:pPr>
            <a:r>
              <a:rPr lang="en-GB" sz="2000" b="0" i="0" dirty="0">
                <a:solidFill>
                  <a:srgbClr val="0B0C0C"/>
                </a:solidFill>
                <a:effectLst/>
                <a:highlight>
                  <a:srgbClr val="FFFFFF"/>
                </a:highlight>
                <a:latin typeface="+mj-lt"/>
              </a:rPr>
              <a:t>The prevalence of a learning disability is defined as the total number of patients with learning disabilities, as recorded on the practice disease register for all ages compared to the total population.</a:t>
            </a:r>
            <a:endParaRPr lang="en-GB" sz="2000" dirty="0">
              <a:solidFill>
                <a:srgbClr val="000000"/>
              </a:solidFill>
              <a:latin typeface="+mj-lt"/>
            </a:endParaRPr>
          </a:p>
        </p:txBody>
      </p:sp>
    </p:spTree>
    <p:extLst>
      <p:ext uri="{BB962C8B-B14F-4D97-AF65-F5344CB8AC3E}">
        <p14:creationId xmlns:p14="http://schemas.microsoft.com/office/powerpoint/2010/main" val="421643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2D59-31F9-8D5C-69DF-0F15A7223B05}"/>
              </a:ext>
            </a:extLst>
          </p:cNvPr>
          <p:cNvSpPr>
            <a:spLocks noGrp="1"/>
          </p:cNvSpPr>
          <p:nvPr>
            <p:ph type="title"/>
          </p:nvPr>
        </p:nvSpPr>
        <p:spPr/>
        <p:txBody>
          <a:bodyPr>
            <a:noAutofit/>
          </a:bodyPr>
          <a:lstStyle/>
          <a:p>
            <a:r>
              <a:rPr lang="en-GB" sz="3600" b="1" dirty="0"/>
              <a:t>The Prevalence of a Learning Disability</a:t>
            </a:r>
          </a:p>
        </p:txBody>
      </p:sp>
      <p:sp>
        <p:nvSpPr>
          <p:cNvPr id="4" name="Footer Placeholder 3">
            <a:extLst>
              <a:ext uri="{FF2B5EF4-FFF2-40B4-BE49-F238E27FC236}">
                <a16:creationId xmlns:a16="http://schemas.microsoft.com/office/drawing/2014/main" id="{9798205A-A70E-755F-2DF3-369FC41C1D65}"/>
              </a:ext>
            </a:extLst>
          </p:cNvPr>
          <p:cNvSpPr>
            <a:spLocks noGrp="1"/>
          </p:cNvSpPr>
          <p:nvPr>
            <p:ph type="ftr" sz="quarter" idx="11"/>
          </p:nvPr>
        </p:nvSpPr>
        <p:spPr/>
        <p:txBody>
          <a:bodyPr/>
          <a:lstStyle/>
          <a:p>
            <a:r>
              <a:rPr lang="en-GB" dirty="0">
                <a:solidFill>
                  <a:prstClr val="black">
                    <a:tint val="75000"/>
                  </a:prstClr>
                </a:solidFill>
                <a:latin typeface="Calibri"/>
              </a:rPr>
              <a:t>People with Learning Disabilities, May 2024</a:t>
            </a:r>
          </a:p>
        </p:txBody>
      </p:sp>
      <p:sp>
        <p:nvSpPr>
          <p:cNvPr id="5" name="Slide Number Placeholder 4">
            <a:extLst>
              <a:ext uri="{FF2B5EF4-FFF2-40B4-BE49-F238E27FC236}">
                <a16:creationId xmlns:a16="http://schemas.microsoft.com/office/drawing/2014/main" id="{357AB72A-8C94-C4E0-474B-F995F96E3C92}"/>
              </a:ext>
            </a:extLst>
          </p:cNvPr>
          <p:cNvSpPr>
            <a:spLocks noGrp="1"/>
          </p:cNvSpPr>
          <p:nvPr>
            <p:ph type="sldNum" sz="quarter" idx="12"/>
          </p:nvPr>
        </p:nvSpPr>
        <p:spPr/>
        <p:txBody>
          <a:bodyPr/>
          <a:lstStyle/>
          <a:p>
            <a:fld id="{083437FF-0BBE-490D-9C9F-587F734159E8}" type="slidenum">
              <a:rPr lang="en-GB">
                <a:latin typeface="Calibri"/>
              </a:rPr>
              <a:pPr/>
              <a:t>4</a:t>
            </a:fld>
            <a:endParaRPr lang="en-GB" dirty="0">
              <a:latin typeface="Calibri"/>
            </a:endParaRPr>
          </a:p>
        </p:txBody>
      </p:sp>
      <p:sp>
        <p:nvSpPr>
          <p:cNvPr id="7" name="Content Placeholder 6">
            <a:extLst>
              <a:ext uri="{FF2B5EF4-FFF2-40B4-BE49-F238E27FC236}">
                <a16:creationId xmlns:a16="http://schemas.microsoft.com/office/drawing/2014/main" id="{BCE185A1-E873-B668-8436-BCE78253AE6F}"/>
              </a:ext>
            </a:extLst>
          </p:cNvPr>
          <p:cNvSpPr>
            <a:spLocks noGrp="1"/>
          </p:cNvSpPr>
          <p:nvPr>
            <p:ph idx="1"/>
          </p:nvPr>
        </p:nvSpPr>
        <p:spPr/>
        <p:txBody>
          <a:bodyPr/>
          <a:lstStyle/>
          <a:p>
            <a:endParaRPr lang="en-GB" dirty="0"/>
          </a:p>
          <a:p>
            <a:pPr marL="0" indent="0">
              <a:buNone/>
            </a:pPr>
            <a:endParaRPr lang="en-GB" dirty="0"/>
          </a:p>
        </p:txBody>
      </p:sp>
      <p:sp>
        <p:nvSpPr>
          <p:cNvPr id="8" name="TextBox 7">
            <a:extLst>
              <a:ext uri="{FF2B5EF4-FFF2-40B4-BE49-F238E27FC236}">
                <a16:creationId xmlns:a16="http://schemas.microsoft.com/office/drawing/2014/main" id="{6D6C2F8E-BDB0-0289-2080-29800AB7B8A5}"/>
              </a:ext>
            </a:extLst>
          </p:cNvPr>
          <p:cNvSpPr txBox="1"/>
          <p:nvPr/>
        </p:nvSpPr>
        <p:spPr>
          <a:xfrm>
            <a:off x="778566" y="1417638"/>
            <a:ext cx="3369319" cy="3970318"/>
          </a:xfrm>
          <a:prstGeom prst="rect">
            <a:avLst/>
          </a:prstGeom>
          <a:noFill/>
        </p:spPr>
        <p:txBody>
          <a:bodyPr wrap="square">
            <a:spAutoFit/>
          </a:bodyPr>
          <a:lstStyle/>
          <a:p>
            <a:pPr marL="0" indent="0">
              <a:buNone/>
            </a:pPr>
            <a:r>
              <a:rPr lang="en-GB" sz="2000" b="1" i="1" dirty="0">
                <a:solidFill>
                  <a:srgbClr val="50787B"/>
                </a:solidFill>
              </a:rPr>
              <a:t> </a:t>
            </a:r>
          </a:p>
          <a:p>
            <a:pPr marL="285750" indent="-285750" algn="just">
              <a:buBlip>
                <a:blip r:embed="rId3"/>
              </a:buBlip>
            </a:pPr>
            <a:r>
              <a:rPr lang="en-GB" b="0" i="0" u="none" strike="noStrike" dirty="0">
                <a:solidFill>
                  <a:srgbClr val="000000"/>
                </a:solidFill>
                <a:effectLst/>
                <a:latin typeface="Calibri" panose="020F0502020204030204" pitchFamily="34" charset="0"/>
              </a:rPr>
              <a:t>Across Kent and Medwa</a:t>
            </a:r>
            <a:r>
              <a:rPr lang="en-GB" dirty="0">
                <a:solidFill>
                  <a:srgbClr val="000000"/>
                </a:solidFill>
                <a:latin typeface="Calibri" panose="020F0502020204030204" pitchFamily="34" charset="0"/>
              </a:rPr>
              <a:t>y (K&amp;M) in 2022/23, there are 12,308 registered people with a learning disability</a:t>
            </a:r>
            <a:r>
              <a:rPr lang="en-GB" sz="1100" dirty="0">
                <a:solidFill>
                  <a:srgbClr val="000000"/>
                </a:solidFill>
                <a:latin typeface="Calibri" panose="020F0502020204030204" pitchFamily="34" charset="0"/>
              </a:rPr>
              <a:t> </a:t>
            </a:r>
            <a:r>
              <a:rPr lang="en-GB" sz="1100" b="1" i="1" dirty="0">
                <a:solidFill>
                  <a:schemeClr val="bg2">
                    <a:lumMod val="50000"/>
                  </a:schemeClr>
                </a:solidFill>
                <a:latin typeface="Calibri" panose="020F0502020204030204" pitchFamily="34" charset="0"/>
              </a:rPr>
              <a:t>(OHID </a:t>
            </a:r>
            <a:r>
              <a:rPr lang="en-GB" sz="1100" b="1" i="1" dirty="0">
                <a:solidFill>
                  <a:srgbClr val="99905D"/>
                </a:solidFill>
                <a:latin typeface="Calibri" panose="020F0502020204030204" pitchFamily="34" charset="0"/>
              </a:rPr>
              <a:t>Fingertips)</a:t>
            </a:r>
            <a:r>
              <a:rPr lang="en-GB" dirty="0">
                <a:solidFill>
                  <a:srgbClr val="99905D"/>
                </a:solidFill>
                <a:latin typeface="Calibri" panose="020F0502020204030204" pitchFamily="34" charset="0"/>
              </a:rPr>
              <a:t>.</a:t>
            </a:r>
          </a:p>
          <a:p>
            <a:pPr marL="285750" indent="-285750" algn="just">
              <a:buBlip>
                <a:blip r:embed="rId3"/>
              </a:buBlip>
            </a:pPr>
            <a:r>
              <a:rPr lang="en-GB" sz="1600" b="0" i="0" u="none" strike="noStrike" dirty="0">
                <a:solidFill>
                  <a:srgbClr val="000000"/>
                </a:solidFill>
                <a:effectLst/>
                <a:latin typeface="Calibri" panose="020F0502020204030204" pitchFamily="34" charset="0"/>
              </a:rPr>
              <a:t>The prevalence of recorded learning disability in 2022/23  </a:t>
            </a:r>
            <a:r>
              <a:rPr lang="en-GB" sz="1600" dirty="0">
                <a:solidFill>
                  <a:srgbClr val="000000"/>
                </a:solidFill>
                <a:latin typeface="Calibri" panose="020F0502020204030204" pitchFamily="34" charset="0"/>
              </a:rPr>
              <a:t>for  K&amp;M was </a:t>
            </a:r>
            <a:r>
              <a:rPr lang="en-GB" sz="1600" b="1" i="0" u="none" strike="noStrike" dirty="0">
                <a:solidFill>
                  <a:srgbClr val="000000"/>
                </a:solidFill>
                <a:effectLst/>
                <a:latin typeface="Calibri" panose="020F0502020204030204" pitchFamily="34" charset="0"/>
              </a:rPr>
              <a:t>0.62%</a:t>
            </a:r>
            <a:r>
              <a:rPr lang="en-GB" sz="1600" b="1" dirty="0"/>
              <a:t> </a:t>
            </a:r>
            <a:r>
              <a:rPr lang="en-GB" sz="1100" i="1" dirty="0"/>
              <a:t>(</a:t>
            </a:r>
            <a:r>
              <a:rPr lang="en-GB" sz="1100" b="0" i="1" u="none" strike="noStrike" dirty="0">
                <a:solidFill>
                  <a:srgbClr val="000000"/>
                </a:solidFill>
                <a:effectLst/>
                <a:latin typeface="Calibri" panose="020F0502020204030204" pitchFamily="34" charset="0"/>
              </a:rPr>
              <a:t>0.61%</a:t>
            </a:r>
            <a:r>
              <a:rPr lang="en-GB" sz="1100" i="1" dirty="0"/>
              <a:t>-</a:t>
            </a:r>
            <a:r>
              <a:rPr lang="en-GB" sz="1100" b="0" i="1" u="none" strike="noStrike" dirty="0">
                <a:solidFill>
                  <a:srgbClr val="000000"/>
                </a:solidFill>
                <a:effectLst/>
                <a:latin typeface="Calibri" panose="020F0502020204030204" pitchFamily="34" charset="0"/>
              </a:rPr>
              <a:t>0.63%)</a:t>
            </a:r>
            <a:r>
              <a:rPr lang="en-GB" sz="1100" dirty="0">
                <a:solidFill>
                  <a:srgbClr val="000000"/>
                </a:solidFill>
                <a:latin typeface="Calibri" panose="020F0502020204030204" pitchFamily="34" charset="0"/>
              </a:rPr>
              <a:t>, </a:t>
            </a:r>
            <a:r>
              <a:rPr lang="en-GB" sz="1600" dirty="0">
                <a:solidFill>
                  <a:srgbClr val="000000"/>
                </a:solidFill>
                <a:latin typeface="Calibri" panose="020F0502020204030204" pitchFamily="34" charset="0"/>
              </a:rPr>
              <a:t>higher than the national prevalence of </a:t>
            </a:r>
            <a:r>
              <a:rPr lang="en-GB" sz="1600" b="1" dirty="0">
                <a:solidFill>
                  <a:srgbClr val="000000"/>
                </a:solidFill>
                <a:latin typeface="Calibri" panose="020F0502020204030204" pitchFamily="34" charset="0"/>
              </a:rPr>
              <a:t>0.52% </a:t>
            </a:r>
            <a:r>
              <a:rPr lang="en-GB" sz="1100" i="1" dirty="0">
                <a:solidFill>
                  <a:srgbClr val="000000"/>
                </a:solidFill>
                <a:latin typeface="Calibri" panose="020F0502020204030204" pitchFamily="34" charset="0"/>
              </a:rPr>
              <a:t>(0.52%-0.53%) </a:t>
            </a:r>
            <a:r>
              <a:rPr lang="en-GB" sz="1100" b="1" i="1" dirty="0">
                <a:solidFill>
                  <a:schemeClr val="bg2">
                    <a:lumMod val="50000"/>
                  </a:schemeClr>
                </a:solidFill>
                <a:latin typeface="Calibri" panose="020F0502020204030204" pitchFamily="34" charset="0"/>
              </a:rPr>
              <a:t>(OHID </a:t>
            </a:r>
            <a:r>
              <a:rPr lang="en-GB" sz="1100" b="1" i="1" dirty="0">
                <a:solidFill>
                  <a:srgbClr val="99905D"/>
                </a:solidFill>
                <a:latin typeface="Calibri" panose="020F0502020204030204" pitchFamily="34" charset="0"/>
              </a:rPr>
              <a:t>Fingertips)</a:t>
            </a:r>
            <a:r>
              <a:rPr lang="en-GB" sz="1600" i="1" dirty="0">
                <a:solidFill>
                  <a:srgbClr val="99905D"/>
                </a:solidFill>
                <a:latin typeface="Calibri" panose="020F0502020204030204" pitchFamily="34" charset="0"/>
              </a:rPr>
              <a:t>.</a:t>
            </a:r>
          </a:p>
          <a:p>
            <a:pPr marL="285750" indent="-285750" algn="just">
              <a:buBlip>
                <a:blip r:embed="rId3"/>
              </a:buBlip>
            </a:pPr>
            <a:r>
              <a:rPr lang="en-GB" sz="1600" b="0" i="0" u="none" strike="noStrike" dirty="0">
                <a:solidFill>
                  <a:srgbClr val="000000"/>
                </a:solidFill>
                <a:effectLst/>
                <a:latin typeface="Calibri" panose="020F0502020204030204" pitchFamily="34" charset="0"/>
              </a:rPr>
              <a:t>The proportion of learning disability patients (all ages) in K&amp;M with a diagnosis of autism was </a:t>
            </a:r>
            <a:r>
              <a:rPr lang="en-GB" sz="1600" b="1" i="0" u="none" strike="noStrike" dirty="0">
                <a:solidFill>
                  <a:srgbClr val="000000"/>
                </a:solidFill>
                <a:effectLst/>
                <a:latin typeface="Calibri" panose="020F0502020204030204" pitchFamily="34" charset="0"/>
              </a:rPr>
              <a:t>24.1%</a:t>
            </a:r>
            <a:r>
              <a:rPr lang="en-GB" sz="1600" b="0" i="0" u="none" strike="noStrike" dirty="0">
                <a:solidFill>
                  <a:srgbClr val="000000"/>
                </a:solidFill>
                <a:effectLst/>
                <a:latin typeface="Calibri" panose="020F0502020204030204" pitchFamily="34" charset="0"/>
              </a:rPr>
              <a:t> for all ages in 2020/21 </a:t>
            </a:r>
            <a:r>
              <a:rPr lang="en-GB" sz="1100" b="1" i="1" u="none" strike="noStrike" dirty="0">
                <a:solidFill>
                  <a:schemeClr val="bg2">
                    <a:lumMod val="50000"/>
                  </a:schemeClr>
                </a:solidFill>
                <a:effectLst/>
                <a:latin typeface="Calibri" panose="020F0502020204030204" pitchFamily="34" charset="0"/>
              </a:rPr>
              <a:t>(NHS </a:t>
            </a:r>
            <a:r>
              <a:rPr lang="en-GB" sz="1100" b="1" i="1" u="none" strike="noStrike" dirty="0">
                <a:solidFill>
                  <a:srgbClr val="99905D"/>
                </a:solidFill>
                <a:effectLst/>
                <a:latin typeface="Calibri" panose="020F0502020204030204" pitchFamily="34" charset="0"/>
              </a:rPr>
              <a:t>Digital)</a:t>
            </a:r>
            <a:r>
              <a:rPr lang="en-GB" sz="1600" b="0" i="0" u="none" strike="noStrike" dirty="0">
                <a:solidFill>
                  <a:srgbClr val="99905D"/>
                </a:solidFill>
                <a:effectLst/>
                <a:latin typeface="Calibri" panose="020F0502020204030204" pitchFamily="34" charset="0"/>
              </a:rPr>
              <a:t>.</a:t>
            </a:r>
          </a:p>
        </p:txBody>
      </p:sp>
      <p:pic>
        <p:nvPicPr>
          <p:cNvPr id="6" name="Picture 5" descr="Figure 1 shows the prevalence of recorded learning disability from 2019 to 2023. The prevalence of recorded learning disability in 2022/23  for  K&amp;M was 0.62% (0.61%-0.63%), higher than the national prevalence of 0.52% (0.52%-0.53%). The proportion of learning disability patients (all ages) in K&amp;M with a diagnosis of autism was 24.1% for all ages in 2020/21.">
            <a:extLst>
              <a:ext uri="{FF2B5EF4-FFF2-40B4-BE49-F238E27FC236}">
                <a16:creationId xmlns:a16="http://schemas.microsoft.com/office/drawing/2014/main" id="{DAED700D-C266-7630-8460-E383D5277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9825" y="1288847"/>
            <a:ext cx="7241541" cy="4525963"/>
          </a:xfrm>
          <a:prstGeom prst="rect">
            <a:avLst/>
          </a:prstGeom>
        </p:spPr>
      </p:pic>
    </p:spTree>
    <p:extLst>
      <p:ext uri="{BB962C8B-B14F-4D97-AF65-F5344CB8AC3E}">
        <p14:creationId xmlns:p14="http://schemas.microsoft.com/office/powerpoint/2010/main" val="3989740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2D59-31F9-8D5C-69DF-0F15A7223B05}"/>
              </a:ext>
            </a:extLst>
          </p:cNvPr>
          <p:cNvSpPr>
            <a:spLocks noGrp="1"/>
          </p:cNvSpPr>
          <p:nvPr>
            <p:ph type="title"/>
          </p:nvPr>
        </p:nvSpPr>
        <p:spPr>
          <a:xfrm>
            <a:off x="801621" y="274638"/>
            <a:ext cx="10242299" cy="1143000"/>
          </a:xfrm>
        </p:spPr>
        <p:txBody>
          <a:bodyPr>
            <a:noAutofit/>
          </a:bodyPr>
          <a:lstStyle/>
          <a:p>
            <a:r>
              <a:rPr lang="en-GB" sz="3600" b="1" dirty="0">
                <a:latin typeface="+mn-lt"/>
              </a:rPr>
              <a:t>Education outcomes</a:t>
            </a:r>
            <a:endParaRPr lang="en-GB" sz="3600" b="1" dirty="0"/>
          </a:p>
        </p:txBody>
      </p:sp>
      <p:sp>
        <p:nvSpPr>
          <p:cNvPr id="4" name="Footer Placeholder 3">
            <a:extLst>
              <a:ext uri="{FF2B5EF4-FFF2-40B4-BE49-F238E27FC236}">
                <a16:creationId xmlns:a16="http://schemas.microsoft.com/office/drawing/2014/main" id="{9798205A-A70E-755F-2DF3-369FC41C1D65}"/>
              </a:ext>
            </a:extLst>
          </p:cNvPr>
          <p:cNvSpPr>
            <a:spLocks noGrp="1"/>
          </p:cNvSpPr>
          <p:nvPr>
            <p:ph type="ftr" sz="quarter" idx="11"/>
          </p:nvPr>
        </p:nvSpPr>
        <p:spPr/>
        <p:txBody>
          <a:bodyPr/>
          <a:lstStyle/>
          <a:p>
            <a:r>
              <a:rPr lang="en-GB" dirty="0">
                <a:solidFill>
                  <a:prstClr val="black">
                    <a:tint val="75000"/>
                  </a:prstClr>
                </a:solidFill>
                <a:latin typeface="Calibri"/>
              </a:rPr>
              <a:t>People with Learning Disabilities, May 2024</a:t>
            </a:r>
          </a:p>
        </p:txBody>
      </p:sp>
      <p:sp>
        <p:nvSpPr>
          <p:cNvPr id="5" name="Slide Number Placeholder 4">
            <a:extLst>
              <a:ext uri="{FF2B5EF4-FFF2-40B4-BE49-F238E27FC236}">
                <a16:creationId xmlns:a16="http://schemas.microsoft.com/office/drawing/2014/main" id="{357AB72A-8C94-C4E0-474B-F995F96E3C92}"/>
              </a:ext>
            </a:extLst>
          </p:cNvPr>
          <p:cNvSpPr>
            <a:spLocks noGrp="1"/>
          </p:cNvSpPr>
          <p:nvPr>
            <p:ph type="sldNum" sz="quarter" idx="12"/>
          </p:nvPr>
        </p:nvSpPr>
        <p:spPr/>
        <p:txBody>
          <a:bodyPr/>
          <a:lstStyle/>
          <a:p>
            <a:fld id="{083437FF-0BBE-490D-9C9F-587F734159E8}" type="slidenum">
              <a:rPr lang="en-GB">
                <a:latin typeface="Calibri"/>
              </a:rPr>
              <a:pPr/>
              <a:t>5</a:t>
            </a:fld>
            <a:endParaRPr lang="en-GB" dirty="0">
              <a:latin typeface="Calibri"/>
            </a:endParaRPr>
          </a:p>
        </p:txBody>
      </p:sp>
      <p:sp>
        <p:nvSpPr>
          <p:cNvPr id="7" name="Content Placeholder 6">
            <a:extLst>
              <a:ext uri="{FF2B5EF4-FFF2-40B4-BE49-F238E27FC236}">
                <a16:creationId xmlns:a16="http://schemas.microsoft.com/office/drawing/2014/main" id="{BCE185A1-E873-B668-8436-BCE78253AE6F}"/>
              </a:ext>
            </a:extLst>
          </p:cNvPr>
          <p:cNvSpPr>
            <a:spLocks noGrp="1"/>
          </p:cNvSpPr>
          <p:nvPr>
            <p:ph idx="1"/>
          </p:nvPr>
        </p:nvSpPr>
        <p:spPr/>
        <p:txBody>
          <a:bodyPr/>
          <a:lstStyle/>
          <a:p>
            <a:endParaRPr lang="en-GB" dirty="0"/>
          </a:p>
          <a:p>
            <a:pPr marL="0" indent="0">
              <a:buNone/>
            </a:pPr>
            <a:endParaRPr lang="en-GB" dirty="0"/>
          </a:p>
        </p:txBody>
      </p:sp>
      <p:sp>
        <p:nvSpPr>
          <p:cNvPr id="8" name="TextBox 7">
            <a:extLst>
              <a:ext uri="{FF2B5EF4-FFF2-40B4-BE49-F238E27FC236}">
                <a16:creationId xmlns:a16="http://schemas.microsoft.com/office/drawing/2014/main" id="{6A9B4CD0-3DD5-8FBE-2730-03150AB55FB8}"/>
              </a:ext>
            </a:extLst>
          </p:cNvPr>
          <p:cNvSpPr txBox="1"/>
          <p:nvPr/>
        </p:nvSpPr>
        <p:spPr>
          <a:xfrm>
            <a:off x="609600" y="1630073"/>
            <a:ext cx="10972800" cy="3785652"/>
          </a:xfrm>
          <a:prstGeom prst="rect">
            <a:avLst/>
          </a:prstGeom>
          <a:noFill/>
        </p:spPr>
        <p:txBody>
          <a:bodyPr wrap="square">
            <a:spAutoFit/>
          </a:bodyPr>
          <a:lstStyle/>
          <a:p>
            <a:pPr marL="285750" indent="-285750">
              <a:buBlip>
                <a:blip r:embed="rId3"/>
              </a:buBlip>
            </a:pPr>
            <a:r>
              <a:rPr lang="en-GB" sz="2000" dirty="0"/>
              <a:t>Evidence has often shown that people with learning disabilities have worse educational outcomes than people without learning disabilities </a:t>
            </a:r>
            <a:r>
              <a:rPr lang="en-GB" b="1" i="1" dirty="0">
                <a:solidFill>
                  <a:srgbClr val="99905D"/>
                </a:solidFill>
              </a:rPr>
              <a:t>(Gov.uk).</a:t>
            </a:r>
          </a:p>
          <a:p>
            <a:endParaRPr lang="en-GB" sz="2000" dirty="0"/>
          </a:p>
          <a:p>
            <a:pPr marL="285750" indent="-285750">
              <a:buBlip>
                <a:blip r:embed="rId3"/>
              </a:buBlip>
            </a:pPr>
            <a:r>
              <a:rPr lang="en-GB" sz="2000" dirty="0"/>
              <a:t>Children with learning disabilities are less likely to have attended school, have fewer schooling years and are more likely to not have completed education compared to children without a learning disability </a:t>
            </a:r>
            <a:r>
              <a:rPr lang="en-GB" b="1" i="1" dirty="0">
                <a:solidFill>
                  <a:srgbClr val="99905D"/>
                </a:solidFill>
              </a:rPr>
              <a:t>(ONS, Gov.uk)</a:t>
            </a:r>
            <a:r>
              <a:rPr lang="en-GB" sz="2000" dirty="0"/>
              <a:t>. </a:t>
            </a:r>
          </a:p>
          <a:p>
            <a:endParaRPr lang="en-GB" sz="2000" dirty="0"/>
          </a:p>
          <a:p>
            <a:pPr marL="285750" indent="-285750">
              <a:buBlip>
                <a:blip r:embed="rId3"/>
              </a:buBlip>
            </a:pPr>
            <a:r>
              <a:rPr lang="en-GB" sz="2000" dirty="0"/>
              <a:t>People with a learning disability in Kent and Medway has a higher rate of persistent absences compared to the national average. This has been consistently higher since 2017/2018.</a:t>
            </a:r>
          </a:p>
          <a:p>
            <a:pPr marL="285750" indent="-285750">
              <a:buBlip>
                <a:blip r:embed="rId3"/>
              </a:buBlip>
            </a:pPr>
            <a:endParaRPr lang="en-GB" sz="2000" dirty="0"/>
          </a:p>
          <a:p>
            <a:pPr marL="285750" indent="-285750">
              <a:buBlip>
                <a:blip r:embed="rId3"/>
              </a:buBlip>
            </a:pPr>
            <a:r>
              <a:rPr lang="en-GB" sz="2000" dirty="0"/>
              <a:t>Since Covid-19, persistent absentees has increased by more than 10% for both Kent and Medway and England.</a:t>
            </a:r>
          </a:p>
        </p:txBody>
      </p:sp>
    </p:spTree>
    <p:extLst>
      <p:ext uri="{BB962C8B-B14F-4D97-AF65-F5344CB8AC3E}">
        <p14:creationId xmlns:p14="http://schemas.microsoft.com/office/powerpoint/2010/main" val="4907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2D59-31F9-8D5C-69DF-0F15A7223B05}"/>
              </a:ext>
            </a:extLst>
          </p:cNvPr>
          <p:cNvSpPr>
            <a:spLocks noGrp="1"/>
          </p:cNvSpPr>
          <p:nvPr>
            <p:ph type="title"/>
          </p:nvPr>
        </p:nvSpPr>
        <p:spPr>
          <a:xfrm>
            <a:off x="801621" y="274638"/>
            <a:ext cx="10242299" cy="1143000"/>
          </a:xfrm>
        </p:spPr>
        <p:txBody>
          <a:bodyPr>
            <a:noAutofit/>
          </a:bodyPr>
          <a:lstStyle/>
          <a:p>
            <a:r>
              <a:rPr lang="en-GB" sz="3600" b="1" dirty="0">
                <a:latin typeface="+mn-lt"/>
              </a:rPr>
              <a:t>Education outcomes</a:t>
            </a:r>
            <a:endParaRPr lang="en-GB" sz="3600" b="1" dirty="0"/>
          </a:p>
        </p:txBody>
      </p:sp>
      <p:sp>
        <p:nvSpPr>
          <p:cNvPr id="4" name="Footer Placeholder 3">
            <a:extLst>
              <a:ext uri="{FF2B5EF4-FFF2-40B4-BE49-F238E27FC236}">
                <a16:creationId xmlns:a16="http://schemas.microsoft.com/office/drawing/2014/main" id="{9798205A-A70E-755F-2DF3-369FC41C1D65}"/>
              </a:ext>
            </a:extLst>
          </p:cNvPr>
          <p:cNvSpPr>
            <a:spLocks noGrp="1"/>
          </p:cNvSpPr>
          <p:nvPr>
            <p:ph type="ftr" sz="quarter" idx="11"/>
          </p:nvPr>
        </p:nvSpPr>
        <p:spPr/>
        <p:txBody>
          <a:bodyPr/>
          <a:lstStyle/>
          <a:p>
            <a:r>
              <a:rPr lang="en-GB" dirty="0">
                <a:solidFill>
                  <a:prstClr val="black">
                    <a:tint val="75000"/>
                  </a:prstClr>
                </a:solidFill>
                <a:latin typeface="Calibri"/>
              </a:rPr>
              <a:t>People with Learning Disabilities, May 2024</a:t>
            </a:r>
          </a:p>
        </p:txBody>
      </p:sp>
      <p:sp>
        <p:nvSpPr>
          <p:cNvPr id="5" name="Slide Number Placeholder 4">
            <a:extLst>
              <a:ext uri="{FF2B5EF4-FFF2-40B4-BE49-F238E27FC236}">
                <a16:creationId xmlns:a16="http://schemas.microsoft.com/office/drawing/2014/main" id="{357AB72A-8C94-C4E0-474B-F995F96E3C92}"/>
              </a:ext>
            </a:extLst>
          </p:cNvPr>
          <p:cNvSpPr>
            <a:spLocks noGrp="1"/>
          </p:cNvSpPr>
          <p:nvPr>
            <p:ph type="sldNum" sz="quarter" idx="12"/>
          </p:nvPr>
        </p:nvSpPr>
        <p:spPr/>
        <p:txBody>
          <a:bodyPr/>
          <a:lstStyle/>
          <a:p>
            <a:fld id="{083437FF-0BBE-490D-9C9F-587F734159E8}" type="slidenum">
              <a:rPr lang="en-GB">
                <a:latin typeface="Calibri"/>
              </a:rPr>
              <a:pPr/>
              <a:t>6</a:t>
            </a:fld>
            <a:endParaRPr lang="en-GB" dirty="0">
              <a:latin typeface="Calibri"/>
            </a:endParaRPr>
          </a:p>
        </p:txBody>
      </p:sp>
      <p:sp>
        <p:nvSpPr>
          <p:cNvPr id="7" name="Content Placeholder 6">
            <a:extLst>
              <a:ext uri="{FF2B5EF4-FFF2-40B4-BE49-F238E27FC236}">
                <a16:creationId xmlns:a16="http://schemas.microsoft.com/office/drawing/2014/main" id="{BCE185A1-E873-B668-8436-BCE78253AE6F}"/>
              </a:ext>
            </a:extLst>
          </p:cNvPr>
          <p:cNvSpPr>
            <a:spLocks noGrp="1"/>
          </p:cNvSpPr>
          <p:nvPr>
            <p:ph idx="1"/>
          </p:nvPr>
        </p:nvSpPr>
        <p:spPr/>
        <p:txBody>
          <a:bodyPr/>
          <a:lstStyle/>
          <a:p>
            <a:endParaRPr lang="en-GB" dirty="0"/>
          </a:p>
          <a:p>
            <a:pPr marL="0" indent="0">
              <a:buNone/>
            </a:pPr>
            <a:endParaRPr lang="en-GB" dirty="0"/>
          </a:p>
        </p:txBody>
      </p:sp>
      <p:sp>
        <p:nvSpPr>
          <p:cNvPr id="8" name="TextBox 7">
            <a:extLst>
              <a:ext uri="{FF2B5EF4-FFF2-40B4-BE49-F238E27FC236}">
                <a16:creationId xmlns:a16="http://schemas.microsoft.com/office/drawing/2014/main" id="{6A9B4CD0-3DD5-8FBE-2730-03150AB55FB8}"/>
              </a:ext>
            </a:extLst>
          </p:cNvPr>
          <p:cNvSpPr txBox="1"/>
          <p:nvPr/>
        </p:nvSpPr>
        <p:spPr>
          <a:xfrm>
            <a:off x="544215" y="1600201"/>
            <a:ext cx="4110847" cy="3354765"/>
          </a:xfrm>
          <a:prstGeom prst="rect">
            <a:avLst/>
          </a:prstGeom>
          <a:noFill/>
        </p:spPr>
        <p:txBody>
          <a:bodyPr wrap="square">
            <a:spAutoFit/>
          </a:bodyPr>
          <a:lstStyle/>
          <a:p>
            <a:pPr marL="285750" indent="-285750" algn="just">
              <a:buBlip>
                <a:blip r:embed="rId3"/>
              </a:buBlip>
            </a:pPr>
            <a:r>
              <a:rPr lang="en-GB" sz="2000" dirty="0"/>
              <a:t>The number of persistently absent pupils (10% sessions missed or more) is significantly lower for pupils with no special educational needs (SEN) compared to pupils with EHC plans or SEN support</a:t>
            </a:r>
            <a:r>
              <a:rPr lang="en-GB" sz="2000" b="1" i="1" dirty="0">
                <a:solidFill>
                  <a:schemeClr val="bg2">
                    <a:lumMod val="50000"/>
                  </a:schemeClr>
                </a:solidFill>
                <a:latin typeface="Calibri" panose="020F0502020204030204" pitchFamily="34" charset="0"/>
              </a:rPr>
              <a:t> </a:t>
            </a:r>
            <a:r>
              <a:rPr lang="en-GB" sz="1600" b="1" i="1" dirty="0">
                <a:solidFill>
                  <a:schemeClr val="bg2">
                    <a:lumMod val="50000"/>
                  </a:schemeClr>
                </a:solidFill>
                <a:latin typeface="Calibri" panose="020F0502020204030204" pitchFamily="34" charset="0"/>
              </a:rPr>
              <a:t>(Department for Education).</a:t>
            </a:r>
          </a:p>
          <a:p>
            <a:pPr algn="just"/>
            <a:endParaRPr lang="en-GB" sz="1600" b="1" i="1" dirty="0">
              <a:solidFill>
                <a:schemeClr val="bg2">
                  <a:lumMod val="50000"/>
                </a:schemeClr>
              </a:solidFill>
              <a:latin typeface="Calibri" panose="020F0502020204030204" pitchFamily="34" charset="0"/>
            </a:endParaRPr>
          </a:p>
          <a:p>
            <a:pPr marL="285750" indent="-285750" algn="just">
              <a:buBlip>
                <a:blip r:embed="rId3"/>
              </a:buBlip>
            </a:pPr>
            <a:r>
              <a:rPr lang="en-GB" sz="2000" dirty="0">
                <a:latin typeface="Calibri" panose="020F0502020204030204" pitchFamily="34" charset="0"/>
              </a:rPr>
              <a:t>Kent is higher than the England average in all categories for absentees.</a:t>
            </a:r>
            <a:endParaRPr lang="en-GB" sz="2000" dirty="0"/>
          </a:p>
        </p:txBody>
      </p:sp>
      <p:sp>
        <p:nvSpPr>
          <p:cNvPr id="3" name="Text Placeholder 2">
            <a:extLst>
              <a:ext uri="{FF2B5EF4-FFF2-40B4-BE49-F238E27FC236}">
                <a16:creationId xmlns:a16="http://schemas.microsoft.com/office/drawing/2014/main" id="{4A12B949-A264-D980-8383-342149BB4BE7}"/>
              </a:ext>
            </a:extLst>
          </p:cNvPr>
          <p:cNvSpPr txBox="1">
            <a:spLocks/>
          </p:cNvSpPr>
          <p:nvPr/>
        </p:nvSpPr>
        <p:spPr>
          <a:xfrm>
            <a:off x="6572844" y="812170"/>
            <a:ext cx="3735805" cy="8239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4"/>
              </a:buBlip>
              <a:defRPr sz="3200" kern="1200">
                <a:solidFill>
                  <a:srgbClr val="2D7C82"/>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1400" b="1" dirty="0">
                <a:solidFill>
                  <a:srgbClr val="50787B"/>
                </a:solidFill>
                <a:latin typeface="GDS Transport"/>
              </a:rPr>
              <a:t>Rate of persistent absentees by SEN 2022/23</a:t>
            </a:r>
            <a:endParaRPr lang="en-GB" sz="1400" dirty="0">
              <a:solidFill>
                <a:srgbClr val="50787B"/>
              </a:solidFill>
            </a:endParaRPr>
          </a:p>
        </p:txBody>
      </p:sp>
      <p:pic>
        <p:nvPicPr>
          <p:cNvPr id="6" name="Picture 5" descr="Figure 2 shows the rate of persistent absentees in Kent for 2023. The number of absentees on EHC plans is 40% in Kent compared to no special educational needs which is 20%. Kent is higher than the England average in all categories for absentees.&#10;">
            <a:extLst>
              <a:ext uri="{FF2B5EF4-FFF2-40B4-BE49-F238E27FC236}">
                <a16:creationId xmlns:a16="http://schemas.microsoft.com/office/drawing/2014/main" id="{3059CA27-21E7-7103-1223-8C0357F54A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9264" y="1401078"/>
            <a:ext cx="6386532" cy="4644752"/>
          </a:xfrm>
          <a:prstGeom prst="rect">
            <a:avLst/>
          </a:prstGeom>
        </p:spPr>
      </p:pic>
    </p:spTree>
    <p:extLst>
      <p:ext uri="{BB962C8B-B14F-4D97-AF65-F5344CB8AC3E}">
        <p14:creationId xmlns:p14="http://schemas.microsoft.com/office/powerpoint/2010/main" val="3311803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2D59-31F9-8D5C-69DF-0F15A7223B05}"/>
              </a:ext>
            </a:extLst>
          </p:cNvPr>
          <p:cNvSpPr>
            <a:spLocks noGrp="1"/>
          </p:cNvSpPr>
          <p:nvPr>
            <p:ph type="title"/>
          </p:nvPr>
        </p:nvSpPr>
        <p:spPr>
          <a:xfrm>
            <a:off x="801621" y="274638"/>
            <a:ext cx="10242299" cy="1143000"/>
          </a:xfrm>
        </p:spPr>
        <p:txBody>
          <a:bodyPr>
            <a:noAutofit/>
          </a:bodyPr>
          <a:lstStyle/>
          <a:p>
            <a:r>
              <a:rPr lang="en-GB" sz="3600" b="1" dirty="0">
                <a:latin typeface="+mn-lt"/>
              </a:rPr>
              <a:t>Education outcomes</a:t>
            </a:r>
            <a:endParaRPr lang="en-GB" sz="3600" b="1" dirty="0"/>
          </a:p>
        </p:txBody>
      </p:sp>
      <p:sp>
        <p:nvSpPr>
          <p:cNvPr id="4" name="Footer Placeholder 3">
            <a:extLst>
              <a:ext uri="{FF2B5EF4-FFF2-40B4-BE49-F238E27FC236}">
                <a16:creationId xmlns:a16="http://schemas.microsoft.com/office/drawing/2014/main" id="{9798205A-A70E-755F-2DF3-369FC41C1D65}"/>
              </a:ext>
            </a:extLst>
          </p:cNvPr>
          <p:cNvSpPr>
            <a:spLocks noGrp="1"/>
          </p:cNvSpPr>
          <p:nvPr>
            <p:ph type="ftr" sz="quarter" idx="11"/>
          </p:nvPr>
        </p:nvSpPr>
        <p:spPr/>
        <p:txBody>
          <a:bodyPr/>
          <a:lstStyle/>
          <a:p>
            <a:r>
              <a:rPr lang="en-GB" dirty="0">
                <a:solidFill>
                  <a:prstClr val="black">
                    <a:tint val="75000"/>
                  </a:prstClr>
                </a:solidFill>
                <a:latin typeface="Calibri"/>
              </a:rPr>
              <a:t>People with Learning Disabilities, May 2024</a:t>
            </a:r>
          </a:p>
        </p:txBody>
      </p:sp>
      <p:sp>
        <p:nvSpPr>
          <p:cNvPr id="5" name="Slide Number Placeholder 4">
            <a:extLst>
              <a:ext uri="{FF2B5EF4-FFF2-40B4-BE49-F238E27FC236}">
                <a16:creationId xmlns:a16="http://schemas.microsoft.com/office/drawing/2014/main" id="{357AB72A-8C94-C4E0-474B-F995F96E3C92}"/>
              </a:ext>
            </a:extLst>
          </p:cNvPr>
          <p:cNvSpPr>
            <a:spLocks noGrp="1"/>
          </p:cNvSpPr>
          <p:nvPr>
            <p:ph type="sldNum" sz="quarter" idx="12"/>
          </p:nvPr>
        </p:nvSpPr>
        <p:spPr/>
        <p:txBody>
          <a:bodyPr/>
          <a:lstStyle/>
          <a:p>
            <a:fld id="{083437FF-0BBE-490D-9C9F-587F734159E8}" type="slidenum">
              <a:rPr lang="en-GB">
                <a:latin typeface="Calibri"/>
              </a:rPr>
              <a:pPr/>
              <a:t>7</a:t>
            </a:fld>
            <a:endParaRPr lang="en-GB" dirty="0">
              <a:latin typeface="Calibri"/>
            </a:endParaRPr>
          </a:p>
        </p:txBody>
      </p:sp>
      <p:sp>
        <p:nvSpPr>
          <p:cNvPr id="7" name="Content Placeholder 6">
            <a:extLst>
              <a:ext uri="{FF2B5EF4-FFF2-40B4-BE49-F238E27FC236}">
                <a16:creationId xmlns:a16="http://schemas.microsoft.com/office/drawing/2014/main" id="{BCE185A1-E873-B668-8436-BCE78253AE6F}"/>
              </a:ext>
            </a:extLst>
          </p:cNvPr>
          <p:cNvSpPr>
            <a:spLocks noGrp="1"/>
          </p:cNvSpPr>
          <p:nvPr>
            <p:ph idx="1"/>
          </p:nvPr>
        </p:nvSpPr>
        <p:spPr/>
        <p:txBody>
          <a:bodyPr/>
          <a:lstStyle/>
          <a:p>
            <a:endParaRPr lang="en-GB" dirty="0"/>
          </a:p>
          <a:p>
            <a:pPr marL="0" indent="0">
              <a:buNone/>
            </a:pPr>
            <a:endParaRPr lang="en-GB" dirty="0"/>
          </a:p>
        </p:txBody>
      </p:sp>
      <p:pic>
        <p:nvPicPr>
          <p:cNvPr id="10" name="Picture 9" descr="Figure 3 shows the number of persistent absentees in Kent and Medway compared to England from 2018 to 2023. The number of persistent absentees with Autism spectrum disorder is significantly higher than that of pupils with no SEN and is significantly worse in Kent and Medway compared to the England average for all time periods.  ">
            <a:extLst>
              <a:ext uri="{FF2B5EF4-FFF2-40B4-BE49-F238E27FC236}">
                <a16:creationId xmlns:a16="http://schemas.microsoft.com/office/drawing/2014/main" id="{26D3EE2A-1687-11BA-266A-087480476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503" y="1695003"/>
            <a:ext cx="5587876" cy="4470302"/>
          </a:xfrm>
          <a:prstGeom prst="rect">
            <a:avLst/>
          </a:prstGeom>
        </p:spPr>
      </p:pic>
      <p:sp>
        <p:nvSpPr>
          <p:cNvPr id="11" name="Text Placeholder 2">
            <a:extLst>
              <a:ext uri="{FF2B5EF4-FFF2-40B4-BE49-F238E27FC236}">
                <a16:creationId xmlns:a16="http://schemas.microsoft.com/office/drawing/2014/main" id="{F5E5CC53-8B50-E890-BF53-563D5766211F}"/>
              </a:ext>
            </a:extLst>
          </p:cNvPr>
          <p:cNvSpPr txBox="1">
            <a:spLocks/>
          </p:cNvSpPr>
          <p:nvPr/>
        </p:nvSpPr>
        <p:spPr>
          <a:xfrm>
            <a:off x="7466960" y="1146195"/>
            <a:ext cx="3923419" cy="509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rgbClr val="50787B"/>
                </a:solidFill>
                <a:latin typeface="GDS Transport"/>
              </a:rPr>
              <a:t>Rate of persistent absentees with  Autistic spectrum disorder in Kent and Medway</a:t>
            </a:r>
          </a:p>
        </p:txBody>
      </p:sp>
      <p:sp>
        <p:nvSpPr>
          <p:cNvPr id="13" name="TextBox 12">
            <a:extLst>
              <a:ext uri="{FF2B5EF4-FFF2-40B4-BE49-F238E27FC236}">
                <a16:creationId xmlns:a16="http://schemas.microsoft.com/office/drawing/2014/main" id="{9CB5C0D3-B7B5-EFEC-C816-BFFDB24C5270}"/>
              </a:ext>
            </a:extLst>
          </p:cNvPr>
          <p:cNvSpPr txBox="1"/>
          <p:nvPr/>
        </p:nvSpPr>
        <p:spPr>
          <a:xfrm>
            <a:off x="833023" y="1634214"/>
            <a:ext cx="4810449" cy="1938992"/>
          </a:xfrm>
          <a:prstGeom prst="rect">
            <a:avLst/>
          </a:prstGeom>
          <a:solidFill>
            <a:schemeClr val="bg1"/>
          </a:solidFill>
          <a:ln w="25400">
            <a:noFill/>
          </a:ln>
        </p:spPr>
        <p:txBody>
          <a:bodyPr wrap="square">
            <a:spAutoFit/>
          </a:bodyPr>
          <a:lstStyle/>
          <a:p>
            <a:pPr marL="285750" indent="-285750" algn="just">
              <a:buBlip>
                <a:blip r:embed="rId4"/>
              </a:buBlip>
            </a:pPr>
            <a:r>
              <a:rPr lang="en-GB" sz="2000" dirty="0"/>
              <a:t>The number of persistent absentees with Autism spectrum disorder is significantly higher than that of pupils with no SEN and is significantly worse in Kent and Medway compared to the England average </a:t>
            </a:r>
            <a:r>
              <a:rPr lang="en-GB" sz="1600" b="1" i="1" dirty="0"/>
              <a:t>(</a:t>
            </a:r>
            <a:r>
              <a:rPr lang="en-GB" sz="1600" b="1" i="1" dirty="0">
                <a:solidFill>
                  <a:schemeClr val="bg2">
                    <a:lumMod val="50000"/>
                  </a:schemeClr>
                </a:solidFill>
                <a:latin typeface="Calibri" panose="020F0502020204030204" pitchFamily="34" charset="0"/>
              </a:rPr>
              <a:t>Department for Education).</a:t>
            </a:r>
            <a:endParaRPr lang="en-GB" sz="1600" b="1" i="1" dirty="0"/>
          </a:p>
        </p:txBody>
      </p:sp>
    </p:spTree>
    <p:extLst>
      <p:ext uri="{BB962C8B-B14F-4D97-AF65-F5344CB8AC3E}">
        <p14:creationId xmlns:p14="http://schemas.microsoft.com/office/powerpoint/2010/main" val="96740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98205A-A70E-755F-2DF3-369FC41C1D65}"/>
              </a:ext>
            </a:extLst>
          </p:cNvPr>
          <p:cNvSpPr>
            <a:spLocks noGrp="1"/>
          </p:cNvSpPr>
          <p:nvPr>
            <p:ph type="ftr" sz="quarter" idx="11"/>
          </p:nvPr>
        </p:nvSpPr>
        <p:spPr/>
        <p:txBody>
          <a:bodyPr/>
          <a:lstStyle/>
          <a:p>
            <a:r>
              <a:rPr lang="en-GB" dirty="0">
                <a:solidFill>
                  <a:prstClr val="black">
                    <a:tint val="75000"/>
                  </a:prstClr>
                </a:solidFill>
                <a:latin typeface="Calibri"/>
              </a:rPr>
              <a:t>People with Learning Disabilities, May 2024</a:t>
            </a:r>
          </a:p>
        </p:txBody>
      </p:sp>
      <p:sp>
        <p:nvSpPr>
          <p:cNvPr id="5" name="Slide Number Placeholder 4">
            <a:extLst>
              <a:ext uri="{FF2B5EF4-FFF2-40B4-BE49-F238E27FC236}">
                <a16:creationId xmlns:a16="http://schemas.microsoft.com/office/drawing/2014/main" id="{357AB72A-8C94-C4E0-474B-F995F96E3C92}"/>
              </a:ext>
            </a:extLst>
          </p:cNvPr>
          <p:cNvSpPr>
            <a:spLocks noGrp="1"/>
          </p:cNvSpPr>
          <p:nvPr>
            <p:ph type="sldNum" sz="quarter" idx="12"/>
          </p:nvPr>
        </p:nvSpPr>
        <p:spPr/>
        <p:txBody>
          <a:bodyPr/>
          <a:lstStyle/>
          <a:p>
            <a:fld id="{083437FF-0BBE-490D-9C9F-587F734159E8}" type="slidenum">
              <a:rPr lang="en-GB">
                <a:latin typeface="Calibri"/>
              </a:rPr>
              <a:pPr/>
              <a:t>8</a:t>
            </a:fld>
            <a:endParaRPr lang="en-GB" dirty="0">
              <a:latin typeface="Calibri"/>
            </a:endParaRPr>
          </a:p>
        </p:txBody>
      </p:sp>
      <p:sp>
        <p:nvSpPr>
          <p:cNvPr id="7" name="Content Placeholder 6">
            <a:extLst>
              <a:ext uri="{FF2B5EF4-FFF2-40B4-BE49-F238E27FC236}">
                <a16:creationId xmlns:a16="http://schemas.microsoft.com/office/drawing/2014/main" id="{BCE185A1-E873-B668-8436-BCE78253AE6F}"/>
              </a:ext>
            </a:extLst>
          </p:cNvPr>
          <p:cNvSpPr>
            <a:spLocks noGrp="1"/>
          </p:cNvSpPr>
          <p:nvPr>
            <p:ph idx="1"/>
          </p:nvPr>
        </p:nvSpPr>
        <p:spPr/>
        <p:txBody>
          <a:bodyPr/>
          <a:lstStyle/>
          <a:p>
            <a:endParaRPr lang="en-GB" dirty="0"/>
          </a:p>
          <a:p>
            <a:pPr marL="0" indent="0">
              <a:buNone/>
            </a:pPr>
            <a:endParaRPr lang="en-GB" dirty="0"/>
          </a:p>
        </p:txBody>
      </p:sp>
      <p:sp>
        <p:nvSpPr>
          <p:cNvPr id="14" name="Text Placeholder 2">
            <a:extLst>
              <a:ext uri="{FF2B5EF4-FFF2-40B4-BE49-F238E27FC236}">
                <a16:creationId xmlns:a16="http://schemas.microsoft.com/office/drawing/2014/main" id="{5E30E696-D9AC-9573-A971-CB9705E6E576}"/>
              </a:ext>
            </a:extLst>
          </p:cNvPr>
          <p:cNvSpPr txBox="1">
            <a:spLocks/>
          </p:cNvSpPr>
          <p:nvPr/>
        </p:nvSpPr>
        <p:spPr>
          <a:xfrm>
            <a:off x="6614726" y="1025253"/>
            <a:ext cx="4339145" cy="8239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3"/>
              </a:buBlip>
              <a:defRPr sz="3200" kern="1200">
                <a:solidFill>
                  <a:srgbClr val="2D7C82"/>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pPr>
            <a:r>
              <a:rPr lang="en-GB" sz="1200" b="1" dirty="0">
                <a:solidFill>
                  <a:srgbClr val="50787B"/>
                </a:solidFill>
                <a:latin typeface="Calibri" panose="020F0502020204030204" pitchFamily="34" charset="0"/>
              </a:rPr>
              <a:t>Percentage of pupils meeting the expected standard in reading, writing and maths at the end of Key Stage 2 by SEN status in state-funded schools, 2022/23</a:t>
            </a:r>
            <a:endParaRPr lang="en-GB" sz="1200" dirty="0">
              <a:solidFill>
                <a:srgbClr val="50787B"/>
              </a:solidFill>
            </a:endParaRPr>
          </a:p>
        </p:txBody>
      </p:sp>
      <p:sp>
        <p:nvSpPr>
          <p:cNvPr id="18" name="TextBox 17">
            <a:extLst>
              <a:ext uri="{FF2B5EF4-FFF2-40B4-BE49-F238E27FC236}">
                <a16:creationId xmlns:a16="http://schemas.microsoft.com/office/drawing/2014/main" id="{655936D2-99A6-26AA-DFFB-A4DD0A4D3605}"/>
              </a:ext>
            </a:extLst>
          </p:cNvPr>
          <p:cNvSpPr txBox="1"/>
          <p:nvPr/>
        </p:nvSpPr>
        <p:spPr>
          <a:xfrm>
            <a:off x="609600" y="1849165"/>
            <a:ext cx="4716564" cy="2462213"/>
          </a:xfrm>
          <a:prstGeom prst="rect">
            <a:avLst/>
          </a:prstGeom>
          <a:noFill/>
        </p:spPr>
        <p:txBody>
          <a:bodyPr wrap="square" rtlCol="0">
            <a:spAutoFit/>
          </a:bodyPr>
          <a:lstStyle/>
          <a:p>
            <a:pPr marL="285750" indent="-285750" algn="just">
              <a:buBlip>
                <a:blip r:embed="rId4"/>
              </a:buBlip>
            </a:pPr>
            <a:r>
              <a:rPr lang="en-GB" sz="2000" dirty="0"/>
              <a:t>Pupils with no identified SEN have significantly better Key Stage 2 and Key Stage 4 outcomes compared to pupils with SEN </a:t>
            </a:r>
            <a:r>
              <a:rPr lang="en-GB" sz="1400" b="1" i="1" dirty="0"/>
              <a:t>(</a:t>
            </a:r>
            <a:r>
              <a:rPr lang="en-GB" sz="1400" b="1" i="1" dirty="0">
                <a:solidFill>
                  <a:schemeClr val="bg2">
                    <a:lumMod val="50000"/>
                  </a:schemeClr>
                </a:solidFill>
                <a:latin typeface="Calibri" panose="020F0502020204030204" pitchFamily="34" charset="0"/>
              </a:rPr>
              <a:t>Department for Education).</a:t>
            </a:r>
          </a:p>
          <a:p>
            <a:pPr algn="just"/>
            <a:endParaRPr lang="en-GB" sz="1400" b="1" i="1" dirty="0">
              <a:solidFill>
                <a:schemeClr val="bg2">
                  <a:lumMod val="50000"/>
                </a:schemeClr>
              </a:solidFill>
              <a:latin typeface="Calibri" panose="020F0502020204030204" pitchFamily="34" charset="0"/>
            </a:endParaRPr>
          </a:p>
          <a:p>
            <a:pPr marL="285750" indent="-285750" algn="just">
              <a:buBlip>
                <a:blip r:embed="rId4"/>
              </a:buBlip>
            </a:pPr>
            <a:r>
              <a:rPr lang="en-GB" sz="2000" dirty="0">
                <a:latin typeface="Calibri" panose="020F0502020204030204" pitchFamily="34" charset="0"/>
              </a:rPr>
              <a:t>Unlike some of the other metrics, Kent and England are comparable for educational outcomes.</a:t>
            </a:r>
            <a:endParaRPr lang="en-GB" sz="2000" dirty="0"/>
          </a:p>
        </p:txBody>
      </p:sp>
      <p:pic>
        <p:nvPicPr>
          <p:cNvPr id="19" name="Picture 18" descr="Figure 4 shows the percentage of pupils meeting the expected standards in reading, writing and maths at the end of KS2 by special educational needs status in 2023. Pupils with no identified SEN have significantly better Key Stage 2 and Key Stage 4 outcomes compared to pupils with SEN, with 60% of no SEN meeting targets compared to less than 20% for all SEN.">
            <a:extLst>
              <a:ext uri="{FF2B5EF4-FFF2-40B4-BE49-F238E27FC236}">
                <a16:creationId xmlns:a16="http://schemas.microsoft.com/office/drawing/2014/main" id="{4523E160-4D4D-E6BF-7E34-279A25D52B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428" y="1799722"/>
            <a:ext cx="6359154" cy="4239436"/>
          </a:xfrm>
          <a:prstGeom prst="rect">
            <a:avLst/>
          </a:prstGeom>
        </p:spPr>
      </p:pic>
      <p:sp>
        <p:nvSpPr>
          <p:cNvPr id="20" name="Title 1">
            <a:extLst>
              <a:ext uri="{FF2B5EF4-FFF2-40B4-BE49-F238E27FC236}">
                <a16:creationId xmlns:a16="http://schemas.microsoft.com/office/drawing/2014/main" id="{38D9307A-8A26-017C-4A4D-8F3A7440467E}"/>
              </a:ext>
            </a:extLst>
          </p:cNvPr>
          <p:cNvSpPr>
            <a:spLocks noGrp="1"/>
          </p:cNvSpPr>
          <p:nvPr>
            <p:ph type="title"/>
          </p:nvPr>
        </p:nvSpPr>
        <p:spPr>
          <a:xfrm>
            <a:off x="801621" y="274638"/>
            <a:ext cx="10242299" cy="1143000"/>
          </a:xfrm>
        </p:spPr>
        <p:txBody>
          <a:bodyPr>
            <a:noAutofit/>
          </a:bodyPr>
          <a:lstStyle/>
          <a:p>
            <a:r>
              <a:rPr lang="en-GB" sz="3600" b="1" dirty="0">
                <a:latin typeface="+mn-lt"/>
              </a:rPr>
              <a:t>Education outcomes</a:t>
            </a:r>
            <a:endParaRPr lang="en-GB" sz="3600" b="1" dirty="0"/>
          </a:p>
        </p:txBody>
      </p:sp>
    </p:spTree>
    <p:extLst>
      <p:ext uri="{BB962C8B-B14F-4D97-AF65-F5344CB8AC3E}">
        <p14:creationId xmlns:p14="http://schemas.microsoft.com/office/powerpoint/2010/main" val="7359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2D59-31F9-8D5C-69DF-0F15A7223B05}"/>
              </a:ext>
            </a:extLst>
          </p:cNvPr>
          <p:cNvSpPr>
            <a:spLocks noGrp="1"/>
          </p:cNvSpPr>
          <p:nvPr>
            <p:ph type="title"/>
          </p:nvPr>
        </p:nvSpPr>
        <p:spPr>
          <a:xfrm>
            <a:off x="801621" y="274638"/>
            <a:ext cx="10242299" cy="1143000"/>
          </a:xfrm>
        </p:spPr>
        <p:txBody>
          <a:bodyPr>
            <a:noAutofit/>
          </a:bodyPr>
          <a:lstStyle/>
          <a:p>
            <a:r>
              <a:rPr lang="en-GB" sz="3200" b="1" dirty="0"/>
              <a:t>Employment Rates for People with a Learning Disability</a:t>
            </a:r>
          </a:p>
        </p:txBody>
      </p:sp>
      <p:sp>
        <p:nvSpPr>
          <p:cNvPr id="4" name="Footer Placeholder 3">
            <a:extLst>
              <a:ext uri="{FF2B5EF4-FFF2-40B4-BE49-F238E27FC236}">
                <a16:creationId xmlns:a16="http://schemas.microsoft.com/office/drawing/2014/main" id="{9798205A-A70E-755F-2DF3-369FC41C1D65}"/>
              </a:ext>
            </a:extLst>
          </p:cNvPr>
          <p:cNvSpPr>
            <a:spLocks noGrp="1"/>
          </p:cNvSpPr>
          <p:nvPr>
            <p:ph type="ftr" sz="quarter" idx="11"/>
          </p:nvPr>
        </p:nvSpPr>
        <p:spPr/>
        <p:txBody>
          <a:bodyPr/>
          <a:lstStyle/>
          <a:p>
            <a:r>
              <a:rPr lang="en-GB" dirty="0">
                <a:solidFill>
                  <a:prstClr val="black">
                    <a:tint val="75000"/>
                  </a:prstClr>
                </a:solidFill>
                <a:latin typeface="Calibri"/>
              </a:rPr>
              <a:t>People with Learning Disabilities, May 2024</a:t>
            </a:r>
          </a:p>
        </p:txBody>
      </p:sp>
      <p:sp>
        <p:nvSpPr>
          <p:cNvPr id="5" name="Slide Number Placeholder 4">
            <a:extLst>
              <a:ext uri="{FF2B5EF4-FFF2-40B4-BE49-F238E27FC236}">
                <a16:creationId xmlns:a16="http://schemas.microsoft.com/office/drawing/2014/main" id="{357AB72A-8C94-C4E0-474B-F995F96E3C92}"/>
              </a:ext>
            </a:extLst>
          </p:cNvPr>
          <p:cNvSpPr>
            <a:spLocks noGrp="1"/>
          </p:cNvSpPr>
          <p:nvPr>
            <p:ph type="sldNum" sz="quarter" idx="12"/>
          </p:nvPr>
        </p:nvSpPr>
        <p:spPr/>
        <p:txBody>
          <a:bodyPr/>
          <a:lstStyle/>
          <a:p>
            <a:fld id="{083437FF-0BBE-490D-9C9F-587F734159E8}" type="slidenum">
              <a:rPr lang="en-GB">
                <a:latin typeface="Calibri"/>
              </a:rPr>
              <a:pPr/>
              <a:t>9</a:t>
            </a:fld>
            <a:endParaRPr lang="en-GB" dirty="0">
              <a:latin typeface="Calibri"/>
            </a:endParaRPr>
          </a:p>
        </p:txBody>
      </p:sp>
      <p:sp>
        <p:nvSpPr>
          <p:cNvPr id="7" name="Content Placeholder 6">
            <a:extLst>
              <a:ext uri="{FF2B5EF4-FFF2-40B4-BE49-F238E27FC236}">
                <a16:creationId xmlns:a16="http://schemas.microsoft.com/office/drawing/2014/main" id="{BCE185A1-E873-B668-8436-BCE78253AE6F}"/>
              </a:ext>
            </a:extLst>
          </p:cNvPr>
          <p:cNvSpPr>
            <a:spLocks noGrp="1"/>
          </p:cNvSpPr>
          <p:nvPr>
            <p:ph idx="1"/>
          </p:nvPr>
        </p:nvSpPr>
        <p:spPr/>
        <p:txBody>
          <a:bodyPr/>
          <a:lstStyle/>
          <a:p>
            <a:endParaRPr lang="en-GB" dirty="0"/>
          </a:p>
          <a:p>
            <a:pPr marL="0" indent="0">
              <a:buNone/>
            </a:pPr>
            <a:endParaRPr lang="en-GB" dirty="0"/>
          </a:p>
        </p:txBody>
      </p:sp>
      <p:sp>
        <p:nvSpPr>
          <p:cNvPr id="8" name="TextBox 7">
            <a:extLst>
              <a:ext uri="{FF2B5EF4-FFF2-40B4-BE49-F238E27FC236}">
                <a16:creationId xmlns:a16="http://schemas.microsoft.com/office/drawing/2014/main" id="{6A9B4CD0-3DD5-8FBE-2730-03150AB55FB8}"/>
              </a:ext>
            </a:extLst>
          </p:cNvPr>
          <p:cNvSpPr txBox="1"/>
          <p:nvPr/>
        </p:nvSpPr>
        <p:spPr>
          <a:xfrm>
            <a:off x="609600" y="1868840"/>
            <a:ext cx="10434320" cy="4093428"/>
          </a:xfrm>
          <a:prstGeom prst="rect">
            <a:avLst/>
          </a:prstGeom>
          <a:noFill/>
        </p:spPr>
        <p:txBody>
          <a:bodyPr wrap="square">
            <a:spAutoFit/>
          </a:bodyPr>
          <a:lstStyle/>
          <a:p>
            <a:pPr marL="342900" indent="-342900" algn="just">
              <a:buBlip>
                <a:blip r:embed="rId3"/>
              </a:buBlip>
            </a:pPr>
            <a:r>
              <a:rPr lang="en-GB" sz="2000" dirty="0"/>
              <a:t>With learning disabilities affecting people's ability to process complex information and learn skills, the employment rate for people with a learning disability is significantly lower than the general population.</a:t>
            </a:r>
          </a:p>
          <a:p>
            <a:pPr algn="just"/>
            <a:endParaRPr lang="en-GB" sz="2000" dirty="0"/>
          </a:p>
          <a:p>
            <a:pPr marL="342900" indent="-342900" algn="just">
              <a:buBlip>
                <a:blip r:embed="rId3"/>
              </a:buBlip>
            </a:pPr>
            <a:r>
              <a:rPr lang="en-GB" sz="2000" dirty="0"/>
              <a:t>The government has committed to reduce the gap between the employment rates of disabled and non-disable people (known as the disability employment gap)</a:t>
            </a:r>
            <a:r>
              <a:rPr lang="en-GB" sz="1200" dirty="0"/>
              <a:t> </a:t>
            </a:r>
            <a:r>
              <a:rPr lang="en-GB" sz="1200" b="1" i="1" dirty="0">
                <a:solidFill>
                  <a:schemeClr val="bg2">
                    <a:lumMod val="50000"/>
                  </a:schemeClr>
                </a:solidFill>
                <a:latin typeface="Calibri" panose="020F0502020204030204" pitchFamily="34" charset="0"/>
              </a:rPr>
              <a:t>(Gov.uk)</a:t>
            </a:r>
            <a:r>
              <a:rPr lang="en-GB" b="1" i="1" dirty="0">
                <a:latin typeface="Calibri" panose="020F0502020204030204" pitchFamily="34" charset="0"/>
              </a:rPr>
              <a:t>.</a:t>
            </a:r>
            <a:endParaRPr lang="en-GB" dirty="0"/>
          </a:p>
          <a:p>
            <a:pPr algn="just"/>
            <a:endParaRPr lang="en-GB" sz="2000" dirty="0"/>
          </a:p>
          <a:p>
            <a:pPr marL="342900" indent="-342900" algn="just">
              <a:buBlip>
                <a:blip r:embed="rId3"/>
              </a:buBlip>
            </a:pPr>
            <a:r>
              <a:rPr lang="en-GB" sz="2000" dirty="0"/>
              <a:t>In Kent, the employment rate for this group is significantly lower than the national and South East region average.  More needs to be done to understand the underlying reasons and how best to address this </a:t>
            </a:r>
            <a:r>
              <a:rPr lang="en-GB" sz="1200" b="1" i="1" dirty="0">
                <a:solidFill>
                  <a:schemeClr val="bg2">
                    <a:lumMod val="50000"/>
                  </a:schemeClr>
                </a:solidFill>
                <a:latin typeface="Calibri" panose="020F0502020204030204" pitchFamily="34" charset="0"/>
              </a:rPr>
              <a:t>(OHID Fingertips)</a:t>
            </a:r>
            <a:r>
              <a:rPr lang="en-GB" b="1" i="1" dirty="0">
                <a:latin typeface="Calibri" panose="020F0502020204030204" pitchFamily="34" charset="0"/>
              </a:rPr>
              <a:t>.</a:t>
            </a:r>
            <a:endParaRPr lang="en-GB" dirty="0"/>
          </a:p>
          <a:p>
            <a:pPr algn="just"/>
            <a:endParaRPr lang="en-GB" sz="2000" dirty="0"/>
          </a:p>
          <a:p>
            <a:pPr marL="342900" indent="-342900" algn="just">
              <a:buBlip>
                <a:blip r:embed="rId3"/>
              </a:buBlip>
            </a:pPr>
            <a:r>
              <a:rPr lang="en-GB" sz="2000" dirty="0"/>
              <a:t>In the past four years, employment rates for people with a learning disability has stayed the same, suggesting more support is needed to get people into the workplace </a:t>
            </a:r>
            <a:r>
              <a:rPr lang="en-GB" sz="1200" b="1" i="1" dirty="0">
                <a:solidFill>
                  <a:schemeClr val="bg2">
                    <a:lumMod val="50000"/>
                  </a:schemeClr>
                </a:solidFill>
                <a:latin typeface="Calibri" panose="020F0502020204030204" pitchFamily="34" charset="0"/>
              </a:rPr>
              <a:t>(OHID Fingertips)</a:t>
            </a:r>
            <a:r>
              <a:rPr lang="en-GB" b="1" i="1" dirty="0">
                <a:latin typeface="Calibri" panose="020F0502020204030204" pitchFamily="34" charset="0"/>
              </a:rPr>
              <a:t>.</a:t>
            </a:r>
            <a:endParaRPr lang="en-GB" dirty="0"/>
          </a:p>
        </p:txBody>
      </p:sp>
    </p:spTree>
    <p:extLst>
      <p:ext uri="{BB962C8B-B14F-4D97-AF65-F5344CB8AC3E}">
        <p14:creationId xmlns:p14="http://schemas.microsoft.com/office/powerpoint/2010/main" val="4170976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D7C82"/>
        </a:solidFill>
        <a:ln>
          <a:solidFill>
            <a:srgbClr val="2D7C8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dirty="0" err="1" smtClean="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2D7C8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25400">
          <a:solidFill>
            <a:srgbClr val="2D7C82"/>
          </a:solidFill>
        </a:ln>
      </a:spPr>
      <a:bodyPr wrap="square" lIns="180000" tIns="180000" rIns="180000" bIns="180000" rtlCol="0">
        <a:spAutoFit/>
      </a:bodyPr>
      <a:lstStyle>
        <a:defPPr>
          <a:spcBef>
            <a:spcPts val="600"/>
          </a:spcBef>
          <a:spcAft>
            <a:spcPts val="600"/>
          </a:spcAft>
          <a:defRPr dirty="0" smtClean="0">
            <a:solidFill>
              <a:srgbClr val="2D7C82"/>
            </a:solidFill>
            <a:cs typeface="Arial" panose="020B0604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jectrequester xmlns="81d3432b-f73c-43f5-bca3-8774f07715f6">
      <UserInfo>
        <DisplayName/>
        <AccountId xsi:nil="true"/>
        <AccountType/>
      </UserInfo>
    </Projectrequester>
    <Leadanalyst xmlns="81d3432b-f73c-43f5-bca3-8774f07715f6">
      <UserInfo>
        <DisplayName/>
        <AccountId xsi:nil="true"/>
        <AccountType/>
      </UserInfo>
    </Leadanalyst>
    <TaxCatchAll xmlns="348a9ede-80c4-49d0-946e-c86f9a1b4323" xsi:nil="true"/>
    <Sensitivityflag xmlns="81d3432b-f73c-43f5-bca3-8774f07715f6" xsi:nil="true"/>
    <Supportinganalysts xmlns="81d3432b-f73c-43f5-bca3-8774f07715f6">
      <UserInfo>
        <DisplayName/>
        <AccountId xsi:nil="true"/>
        <AccountType/>
      </UserInfo>
    </Supportinganalysts>
    <Sharedexternally_x003f_ xmlns="81d3432b-f73c-43f5-bca3-8774f07715f6">Not shared externally</Sharedexternally_x003f_>
    <lcf76f155ced4ddcb4097134ff3c332f xmlns="81d3432b-f73c-43f5-bca3-8774f07715f6">
      <Terms xmlns="http://schemas.microsoft.com/office/infopath/2007/PartnerControls"/>
    </lcf76f155ced4ddcb4097134ff3c332f>
    <ProjectSponsor xmlns="81d3432b-f73c-43f5-bca3-8774f07715f6">
      <UserInfo>
        <DisplayName/>
        <AccountId xsi:nil="true"/>
        <AccountType/>
      </UserInfo>
    </ProjectSponsor>
    <Analyticsteaminvolved xmlns="81d3432b-f73c-43f5-bca3-8774f07715f6" xsi:nil="true"/>
    <Projectdescription xmlns="81d3432b-f73c-43f5-bca3-8774f07715f6" xsi:nil="true"/>
    <Manageroverseeing xmlns="81d3432b-f73c-43f5-bca3-8774f07715f6">
      <UserInfo>
        <DisplayName/>
        <AccountId xsi:nil="true"/>
        <AccountType/>
      </UserInfo>
    </Manageroverseeing>
    <Clientdirectorate xmlns="81d3432b-f73c-43f5-bca3-8774f07715f6" xsi:nil="true"/>
    <Clientservice_x002f_team xmlns="81d3432b-f73c-43f5-bca3-8774f07715f6" xsi:nil="true"/>
    <ProjectID xmlns="81d3432b-f73c-43f5-bca3-8774f07715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B6346BFB223B4199A316B0AC7C4C02" ma:contentTypeVersion="32" ma:contentTypeDescription="Create a new document." ma:contentTypeScope="" ma:versionID="d4b0a88d137f4098e865d20a92fe3dbf">
  <xsd:schema xmlns:xsd="http://www.w3.org/2001/XMLSchema" xmlns:xs="http://www.w3.org/2001/XMLSchema" xmlns:p="http://schemas.microsoft.com/office/2006/metadata/properties" xmlns:ns2="81d3432b-f73c-43f5-bca3-8774f07715f6" xmlns:ns3="348a9ede-80c4-49d0-946e-c86f9a1b4323" targetNamespace="http://schemas.microsoft.com/office/2006/metadata/properties" ma:root="true" ma:fieldsID="db4f420e7c71b62003f39792f7fad32e" ns2:_="" ns3:_="">
    <xsd:import namespace="81d3432b-f73c-43f5-bca3-8774f07715f6"/>
    <xsd:import namespace="348a9ede-80c4-49d0-946e-c86f9a1b432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SearchProperties" minOccurs="0"/>
                <xsd:element ref="ns2:Clientdirectorate" minOccurs="0"/>
                <xsd:element ref="ns2:Clientservice_x002f_team" minOccurs="0"/>
                <xsd:element ref="ns2:ProjectSponsor" minOccurs="0"/>
                <xsd:element ref="ns2:Projectrequester" minOccurs="0"/>
                <xsd:element ref="ns2:Analyticsteaminvolved" minOccurs="0"/>
                <xsd:element ref="ns2:Manageroverseeing" minOccurs="0"/>
                <xsd:element ref="ns2:Leadanalyst" minOccurs="0"/>
                <xsd:element ref="ns2:Supportinganalysts" minOccurs="0"/>
                <xsd:element ref="ns2:ProjectID" minOccurs="0"/>
                <xsd:element ref="ns2:Projectdescription" minOccurs="0"/>
                <xsd:element ref="ns2:Sensitivityflag" minOccurs="0"/>
                <xsd:element ref="ns2:Sharedexternally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d3432b-f73c-43f5-bca3-8774f07715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f80089c-2ddf-4c5d-a009-f768e38e2b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Clientdirectorate" ma:index="22" nillable="true" ma:displayName="Client directorate" ma:description="Which directorate is the client for this project?" ma:format="Dropdown" ma:internalName="Clientdirectorate">
      <xsd:complexType>
        <xsd:complexContent>
          <xsd:extension base="dms:MultiChoice">
            <xsd:sequence>
              <xsd:element name="Value" maxOccurs="unbounded" minOccurs="0" nillable="true">
                <xsd:simpleType>
                  <xsd:restriction base="dms:Choice">
                    <xsd:enumeration value="ASCH"/>
                    <xsd:enumeration value="CYPE"/>
                    <xsd:enumeration value="GET"/>
                    <xsd:enumeration value="CED"/>
                    <xsd:enumeration value="DCED"/>
                  </xsd:restriction>
                </xsd:simpleType>
              </xsd:element>
            </xsd:sequence>
          </xsd:extension>
        </xsd:complexContent>
      </xsd:complexType>
    </xsd:element>
    <xsd:element name="Clientservice_x002f_team" ma:index="23" nillable="true" ma:displayName="Client service/team" ma:description="Which service/team is the main client for the project?" ma:format="Dropdown" ma:internalName="Clientservice_x002f_team">
      <xsd:simpleType>
        <xsd:restriction base="dms:Text">
          <xsd:maxLength value="255"/>
        </xsd:restriction>
      </xsd:simpleType>
    </xsd:element>
    <xsd:element name="ProjectSponsor" ma:index="24" nillable="true" ma:displayName="Project Sponsor" ma:description="who is the project sponsor?" ma:format="Dropdown" ma:list="UserInfo" ma:SharePointGroup="0" ma:internalName="ProjectSpons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requester" ma:index="25" nillable="true" ma:displayName="Project requester" ma:description="Who requested this project?" ma:format="Dropdown" ma:list="UserInfo" ma:SharePointGroup="0" ma:internalName="Projectrequest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nalyticsteaminvolved" ma:index="26" nillable="true" ma:displayName="Analytics team involved" ma:description="Which parts of the analytics team are involved in this project? " ma:format="Dropdown" ma:internalName="Analyticsteaminvolved">
      <xsd:complexType>
        <xsd:complexContent>
          <xsd:extension base="dms:MultiChoice">
            <xsd:sequence>
              <xsd:element name="Value" maxOccurs="unbounded" minOccurs="0" nillable="true">
                <xsd:simpleType>
                  <xsd:restriction base="dms:Choice">
                    <xsd:enumeration value="Projects"/>
                    <xsd:enumeration value="KPHO"/>
                    <xsd:enumeration value="Evaluation"/>
                    <xsd:enumeration value="Qualitative"/>
                    <xsd:enumeration value="Continuous Improvement"/>
                    <xsd:enumeration value="County Statistics"/>
                    <xsd:enumeration value="Performance"/>
                    <xsd:enumeration value="Surveys"/>
                  </xsd:restriction>
                </xsd:simpleType>
              </xsd:element>
            </xsd:sequence>
          </xsd:extension>
        </xsd:complexContent>
      </xsd:complexType>
    </xsd:element>
    <xsd:element name="Manageroverseeing" ma:index="27" nillable="true" ma:displayName="Manager overseeing" ma:description="Which manager within Kent analytics will be overseeing this project?" ma:format="Dropdown" ma:list="UserInfo" ma:SharePointGroup="0" ma:internalName="Manageroverseeing">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adanalyst" ma:index="28" nillable="true" ma:displayName="Lead analyst" ma:description="Who is the lead analyst for this project?" ma:format="Dropdown" ma:list="UserInfo" ma:SharePointGroup="0" ma:internalName="Leadanalys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upportinganalysts" ma:index="29" nillable="true" ma:displayName="Supporting analysts" ma:description="Who are the supporting analysts for this project?" ma:format="Dropdown" ma:list="UserInfo" ma:SharePointGroup="0" ma:internalName="Supportinganalys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ID" ma:index="30" nillable="true" ma:displayName="Project ID" ma:description="What is the project ID for this project? This should be from the work request tracker. " ma:format="Dropdown" ma:internalName="ProjectID">
      <xsd:simpleType>
        <xsd:restriction base="dms:Text">
          <xsd:maxLength value="255"/>
        </xsd:restriction>
      </xsd:simpleType>
    </xsd:element>
    <xsd:element name="Projectdescription" ma:index="31" nillable="true" ma:displayName="Project description" ma:description="Please provide a description of this project. This should be the same as the work request tracker. " ma:format="Dropdown" ma:internalName="Projectdescription">
      <xsd:simpleType>
        <xsd:restriction base="dms:Note">
          <xsd:maxLength value="255"/>
        </xsd:restriction>
      </xsd:simpleType>
    </xsd:element>
    <xsd:element name="Sensitivityflag" ma:index="32" nillable="true" ma:displayName="Sensitivity flag" ma:description="Please select whether this project includes sensitive data." ma:format="Dropdown" ma:internalName="Sensitivityflag">
      <xsd:simpleType>
        <xsd:restriction base="dms:Choice">
          <xsd:enumeration value="Sensitive data"/>
          <xsd:enumeration value="No sensitive data"/>
        </xsd:restriction>
      </xsd:simpleType>
    </xsd:element>
    <xsd:element name="Sharedexternally_x003f_" ma:index="34" nillable="true" ma:displayName="Shared externally?" ma:default="Not shared externally" ma:description="Will this folder be shared outside of the team?" ma:format="Dropdown" ma:internalName="Sharedexternally_x003f_">
      <xsd:simpleType>
        <xsd:restriction base="dms:Choice">
          <xsd:enumeration value="Shared externally (out of KCC)"/>
          <xsd:enumeration value="Shared externallly (out of Kent Analytics but within KCC)"/>
          <xsd:enumeration value="Not shared externally"/>
        </xsd:restriction>
      </xsd:simpleType>
    </xsd:element>
  </xsd:schema>
  <xsd:schema xmlns:xsd="http://www.w3.org/2001/XMLSchema" xmlns:xs="http://www.w3.org/2001/XMLSchema" xmlns:dms="http://schemas.microsoft.com/office/2006/documentManagement/types" xmlns:pc="http://schemas.microsoft.com/office/infopath/2007/PartnerControls" targetNamespace="348a9ede-80c4-49d0-946e-c86f9a1b432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eed69bb-e290-4c57-a20b-229ca77b1e0b}" ma:internalName="TaxCatchAll" ma:showField="CatchAllData" ma:web="348a9ede-80c4-49d0-946e-c86f9a1b432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07A54B-9B4B-4543-8EC5-AB3624683DAD}">
  <ds:schemaRefs>
    <ds:schemaRef ds:uri="http://schemas.openxmlformats.org/package/2006/metadata/core-properties"/>
    <ds:schemaRef ds:uri="http://schemas.microsoft.com/office/2006/metadata/properties"/>
    <ds:schemaRef ds:uri="http://purl.org/dc/dcmitype/"/>
    <ds:schemaRef ds:uri="http://purl.org/dc/elements/1.1/"/>
    <ds:schemaRef ds:uri="http://schemas.microsoft.com/office/2006/documentManagement/types"/>
    <ds:schemaRef ds:uri="162a2c48-e702-48d5-b525-087d218e0f7a"/>
    <ds:schemaRef ds:uri="http://schemas.microsoft.com/office/infopath/2007/PartnerControls"/>
    <ds:schemaRef ds:uri="512830fa-8a8d-42e8-b71b-a78433e515b2"/>
    <ds:schemaRef ds:uri="http://www.w3.org/XML/1998/namespace"/>
    <ds:schemaRef ds:uri="http://purl.org/dc/terms/"/>
  </ds:schemaRefs>
</ds:datastoreItem>
</file>

<file path=customXml/itemProps2.xml><?xml version="1.0" encoding="utf-8"?>
<ds:datastoreItem xmlns:ds="http://schemas.openxmlformats.org/officeDocument/2006/customXml" ds:itemID="{15F0A88C-3CE1-4C83-840C-2CE746DE84C2}"/>
</file>

<file path=customXml/itemProps3.xml><?xml version="1.0" encoding="utf-8"?>
<ds:datastoreItem xmlns:ds="http://schemas.openxmlformats.org/officeDocument/2006/customXml" ds:itemID="{CE03FBE7-4979-4C98-8A92-526DBB2D7B87}">
  <ds:schemaRefs>
    <ds:schemaRef ds:uri="http://schemas.microsoft.com/sharepoint/v3/contenttype/forms"/>
  </ds:schemaRefs>
</ds:datastoreItem>
</file>

<file path=docMetadata/LabelInfo.xml><?xml version="1.0" encoding="utf-8"?>
<clbl:labelList xmlns:clbl="http://schemas.microsoft.com/office/2020/mipLabelMetadata">
  <clbl:label id="{3253a20d-c735-4bfe-a8b7-3e6ab37f5f90}" enabled="0" method="" siteId="{3253a20d-c735-4bfe-a8b7-3e6ab37f5f90}" removed="1"/>
</clbl:labelList>
</file>

<file path=docProps/app.xml><?xml version="1.0" encoding="utf-8"?>
<Properties xmlns="http://schemas.openxmlformats.org/officeDocument/2006/extended-properties" xmlns:vt="http://schemas.openxmlformats.org/officeDocument/2006/docPropsVTypes">
  <TotalTime>0</TotalTime>
  <Words>1786</Words>
  <Application>Microsoft Office PowerPoint</Application>
  <PresentationFormat>Widescreen</PresentationFormat>
  <Paragraphs>206</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GDS Transport</vt:lpstr>
      <vt:lpstr>Wingdings</vt:lpstr>
      <vt:lpstr>Office Theme</vt:lpstr>
      <vt:lpstr>1_Office Theme</vt:lpstr>
      <vt:lpstr>People with Learning Disabilities</vt:lpstr>
      <vt:lpstr>Key Points</vt:lpstr>
      <vt:lpstr>What is a Learning Disability?</vt:lpstr>
      <vt:lpstr>The Prevalence of a Learning Disability</vt:lpstr>
      <vt:lpstr>Education outcomes</vt:lpstr>
      <vt:lpstr>Education outcomes</vt:lpstr>
      <vt:lpstr>Education outcomes</vt:lpstr>
      <vt:lpstr>Education outcomes</vt:lpstr>
      <vt:lpstr>Employment Rates for People with a Learning Disability</vt:lpstr>
      <vt:lpstr>Employment Rates for People with a Learning Disability</vt:lpstr>
      <vt:lpstr>Learning Disability Health Checks </vt:lpstr>
      <vt:lpstr>Learning Disability Health Checks</vt:lpstr>
      <vt:lpstr>Flu Vaccination Rates in People with a Learning Disability</vt:lpstr>
      <vt:lpstr>Flu Vaccination uptake by Ethnicity in People with a Learning Disability</vt:lpstr>
      <vt:lpstr>People with a Learning Disability and Other Long-Term Conditions</vt:lpstr>
      <vt:lpstr>People with a Learning Disability and Other Long-Term Conditions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with Learning Disabilities</dc:title>
  <dc:creator>Josce Syrett - CED SPRCA</dc:creator>
  <cp:lastModifiedBy>Josce Syrett - CED SPRCA</cp:lastModifiedBy>
  <cp:revision>8</cp:revision>
  <dcterms:created xsi:type="dcterms:W3CDTF">2024-05-17T13:18:55Z</dcterms:created>
  <dcterms:modified xsi:type="dcterms:W3CDTF">2024-11-07T13:40:28Z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0x010100CFB6346BFB223B4199A316B0AC7C4C02</vt:lpwstr>
  </property>
</Properties>
</file>