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2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joP+mBoRmKDJJKXjswK1VcwB1x+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138"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customschemas.google.com/relationships/presentationmetadata" Target="metadata"/><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elearning.rcgp.org.uk/course/info.php?id=107"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gov.uk/government/collections/migrant-health-guide"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s://www.doctorsoftheworld.org.uk/wp-content/uploads/2023/07/Toolkit-for-ICBs-and-PC-commissioners-access-to-healthcare-for-asylum-accommodation-DOTW-2023.pdf" TargetMode="External"/><Relationship Id="rId4" Type="http://schemas.openxmlformats.org/officeDocument/2006/relationships/hyperlink" Target="https://www.gov.uk/government/publications/tackling-tb-in-inclusion-health-groups-toolkit-for-a-multi-agency-approach/tackling-tb-in-inclusion-health-groups-a-toolkit-for-a-multi-agency-approach"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gov.uk/government/publications/tuberculosis-in-england-2023-report-data-up-to-end-of-2022/tb-incidence-and-epidemiology-england-2022"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gov.uk/government/publications/tackling-tb-in-inclusion-health-groups-toolkit-for-a-multi-agency-approach/tackling-tb-in-inclusion-health-groups-a-toolkit-for-a-multi-agency-approach"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gov.uk/government/publications/tuberculosis-in-england-2023-report-data-up-to-end-of-2022/methodology-and-definitions--2"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325bea2b222_0_4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8" name="Google Shape;428;g325bea2b222_0_40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Cohort review – </a:t>
            </a:r>
            <a:r>
              <a:rPr lang="en-GB" sz="1800">
                <a:latin typeface="Calibri"/>
                <a:ea typeface="Calibri"/>
                <a:cs typeface="Calibri"/>
                <a:sym typeface="Calibri"/>
              </a:rPr>
              <a:t>systematic review of all TB cases notified in a 3 to 4-month period, to review outcomes for those patients and identify issues arising in the area. </a:t>
            </a:r>
            <a:r>
              <a:rPr lang="en-GB"/>
              <a:t> </a:t>
            </a:r>
            <a:endParaRPr/>
          </a:p>
          <a:p>
            <a:pPr marL="0" marR="0" lvl="0" indent="0" algn="l" rtl="0">
              <a:lnSpc>
                <a:spcPct val="100000"/>
              </a:lnSpc>
              <a:spcBef>
                <a:spcPts val="0"/>
              </a:spcBef>
              <a:spcAft>
                <a:spcPts val="0"/>
              </a:spcAft>
              <a:buClr>
                <a:schemeClr val="dk1"/>
              </a:buClr>
              <a:buSzPts val="2800"/>
              <a:buFont typeface="Arial"/>
              <a:buNone/>
            </a:pPr>
            <a:endParaRPr sz="2800">
              <a:latin typeface="Calibri"/>
              <a:ea typeface="Calibri"/>
              <a:cs typeface="Calibri"/>
              <a:sym typeface="Calibri"/>
            </a:endParaRPr>
          </a:p>
          <a:p>
            <a:pPr marL="0" lvl="0" indent="0" algn="l" rtl="0">
              <a:lnSpc>
                <a:spcPct val="107000"/>
              </a:lnSpc>
              <a:spcBef>
                <a:spcPts val="0"/>
              </a:spcBef>
              <a:spcAft>
                <a:spcPts val="0"/>
              </a:spcAft>
              <a:buSzPts val="1400"/>
              <a:buNone/>
            </a:pPr>
            <a:r>
              <a:rPr lang="en-GB" sz="2800" b="1">
                <a:solidFill>
                  <a:srgbClr val="2F5496"/>
                </a:solidFill>
                <a:latin typeface="Calibri"/>
                <a:ea typeface="Calibri"/>
                <a:cs typeface="Calibri"/>
                <a:sym typeface="Calibri"/>
              </a:rPr>
              <a:t>Recommendation</a:t>
            </a:r>
            <a:r>
              <a:rPr lang="en-GB" sz="2800" b="1">
                <a:latin typeface="Calibri"/>
                <a:ea typeface="Calibri"/>
                <a:cs typeface="Calibri"/>
                <a:sym typeface="Calibri"/>
              </a:rPr>
              <a:t>: </a:t>
            </a:r>
            <a:r>
              <a:rPr lang="en-GB" sz="2800">
                <a:latin typeface="Calibri"/>
                <a:ea typeface="Calibri"/>
                <a:cs typeface="Calibri"/>
                <a:sym typeface="Calibri"/>
              </a:rPr>
              <a:t>Ongoing review of cases with delays in cohort review meetings, to discuss and implement local actions to reduce delays. Annual monitoring of delay data to understand where delays occur and to review if local actions are effective. </a:t>
            </a:r>
            <a:endParaRPr/>
          </a:p>
          <a:p>
            <a:pPr marL="0" lvl="0" indent="0" algn="l" rtl="0">
              <a:lnSpc>
                <a:spcPct val="107000"/>
              </a:lnSpc>
              <a:spcBef>
                <a:spcPts val="800"/>
              </a:spcBef>
              <a:spcAft>
                <a:spcPts val="0"/>
              </a:spcAft>
              <a:buSzPts val="1400"/>
              <a:buNone/>
            </a:pPr>
            <a:r>
              <a:rPr lang="en-GB" sz="2800" b="1">
                <a:solidFill>
                  <a:srgbClr val="2F5496"/>
                </a:solidFill>
                <a:latin typeface="Calibri"/>
                <a:ea typeface="Calibri"/>
                <a:cs typeface="Calibri"/>
                <a:sym typeface="Calibri"/>
              </a:rPr>
              <a:t>Recommendation</a:t>
            </a:r>
            <a:r>
              <a:rPr lang="en-GB" sz="2800">
                <a:latin typeface="Calibri"/>
                <a:ea typeface="Calibri"/>
                <a:cs typeface="Calibri"/>
                <a:sym typeface="Calibri"/>
              </a:rPr>
              <a:t>: Improve public awareness of TB symptoms, to encourage engagement with healthcare professionals and early diagnosis. This could take place as part of World TB Day communications.</a:t>
            </a:r>
            <a:endParaRPr/>
          </a:p>
          <a:p>
            <a:pPr marL="0" lvl="0" indent="0" algn="l" rtl="0">
              <a:lnSpc>
                <a:spcPct val="107000"/>
              </a:lnSpc>
              <a:spcBef>
                <a:spcPts val="800"/>
              </a:spcBef>
              <a:spcAft>
                <a:spcPts val="0"/>
              </a:spcAft>
              <a:buSzPts val="1400"/>
              <a:buNone/>
            </a:pPr>
            <a:r>
              <a:rPr lang="en-GB" sz="2800" b="1">
                <a:solidFill>
                  <a:srgbClr val="2F5496"/>
                </a:solidFill>
                <a:latin typeface="Calibri"/>
                <a:ea typeface="Calibri"/>
                <a:cs typeface="Calibri"/>
                <a:sym typeface="Calibri"/>
              </a:rPr>
              <a:t>Recommendation:</a:t>
            </a:r>
            <a:r>
              <a:rPr lang="en-GB" sz="2800">
                <a:latin typeface="Calibri"/>
                <a:ea typeface="Calibri"/>
                <a:cs typeface="Calibri"/>
                <a:sym typeface="Calibri"/>
              </a:rPr>
              <a:t> To increase education and training about TB symptoms and signs to healthcare professionals to improve early diagnosis. Ideally a regular programme of education activities, including induction training for primary care, A&amp;E and secondary care departments who may be involved in TB recognition and diagnosis. This may require increased resources and staffing for the TB services to deliver this routinely.</a:t>
            </a:r>
            <a:endParaRPr/>
          </a:p>
          <a:p>
            <a:pPr marL="0" marR="0" lvl="0" indent="0" algn="l" rtl="0">
              <a:lnSpc>
                <a:spcPct val="107000"/>
              </a:lnSpc>
              <a:spcBef>
                <a:spcPts val="800"/>
              </a:spcBef>
              <a:spcAft>
                <a:spcPts val="0"/>
              </a:spcAft>
              <a:buClr>
                <a:srgbClr val="2F5496"/>
              </a:buClr>
              <a:buSzPts val="2800"/>
              <a:buFont typeface="Calibri"/>
              <a:buNone/>
            </a:pPr>
            <a:r>
              <a:rPr lang="en-GB" sz="2800" b="1">
                <a:solidFill>
                  <a:srgbClr val="2F5496"/>
                </a:solidFill>
                <a:latin typeface="Calibri"/>
                <a:ea typeface="Calibri"/>
                <a:cs typeface="Calibri"/>
                <a:sym typeface="Calibri"/>
              </a:rPr>
              <a:t>Recommendation</a:t>
            </a:r>
            <a:r>
              <a:rPr lang="en-GB" sz="2800">
                <a:latin typeface="Calibri"/>
                <a:ea typeface="Calibri"/>
                <a:cs typeface="Calibri"/>
                <a:sym typeface="Calibri"/>
              </a:rPr>
              <a:t>: To consider introducing a centralised website for K&amp;M TB services to increase awareness and easy access to referral pathways for healthcare professionals and professionals working with high-risk populations. If no centralised system, ensure information on access to TB services is available on all TB services websites.   </a:t>
            </a:r>
            <a:endParaRPr/>
          </a:p>
          <a:p>
            <a:pPr marL="0" marR="0" lvl="0" indent="0" algn="l" rtl="0">
              <a:lnSpc>
                <a:spcPct val="107000"/>
              </a:lnSpc>
              <a:spcBef>
                <a:spcPts val="800"/>
              </a:spcBef>
              <a:spcAft>
                <a:spcPts val="0"/>
              </a:spcAft>
              <a:buClr>
                <a:srgbClr val="2F5496"/>
              </a:buClr>
              <a:buSzPts val="2800"/>
              <a:buFont typeface="Calibri"/>
              <a:buNone/>
            </a:pPr>
            <a:r>
              <a:rPr lang="en-GB" sz="2800" b="1">
                <a:solidFill>
                  <a:srgbClr val="2F5496"/>
                </a:solidFill>
                <a:latin typeface="Calibri"/>
                <a:ea typeface="Calibri"/>
                <a:cs typeface="Calibri"/>
                <a:sym typeface="Calibri"/>
              </a:rPr>
              <a:t>Recommendation</a:t>
            </a:r>
            <a:r>
              <a:rPr lang="en-GB" sz="2800">
                <a:latin typeface="Calibri"/>
                <a:ea typeface="Calibri"/>
                <a:cs typeface="Calibri"/>
                <a:sym typeface="Calibri"/>
              </a:rPr>
              <a:t>: To explore the ability to do local TB diagnostic testing in Medway and EKHUFT to reduce delays in diagnosis and risk of infection control issues within acute trusts. If this is not possible, to understand how the process of transporting and testing samples in neighbouring trusts, along with communicating results can be improved. </a:t>
            </a:r>
            <a:endParaRPr/>
          </a:p>
          <a:p>
            <a:pPr marL="0" lvl="0" indent="0" algn="l" rtl="0">
              <a:lnSpc>
                <a:spcPct val="107000"/>
              </a:lnSpc>
              <a:spcBef>
                <a:spcPts val="800"/>
              </a:spcBef>
              <a:spcAft>
                <a:spcPts val="0"/>
              </a:spcAft>
              <a:buSzPts val="1400"/>
              <a:buNone/>
            </a:pPr>
            <a:r>
              <a:rPr lang="en-GB" sz="2800">
                <a:latin typeface="Calibri"/>
                <a:ea typeface="Calibri"/>
                <a:cs typeface="Calibri"/>
                <a:sym typeface="Calibri"/>
              </a:rPr>
              <a:t>  </a:t>
            </a:r>
            <a:endParaRPr/>
          </a:p>
          <a:p>
            <a:pPr marL="0" lvl="0" indent="0" algn="l" rtl="0">
              <a:lnSpc>
                <a:spcPct val="100000"/>
              </a:lnSpc>
              <a:spcBef>
                <a:spcPts val="800"/>
              </a:spcBef>
              <a:spcAft>
                <a:spcPts val="0"/>
              </a:spcAft>
              <a:buSzPts val="1400"/>
              <a:buNone/>
            </a:pPr>
            <a:endParaRPr sz="2800"/>
          </a:p>
          <a:p>
            <a:pPr marL="0" lvl="0" indent="0" algn="l" rtl="0">
              <a:lnSpc>
                <a:spcPct val="100000"/>
              </a:lnSpc>
              <a:spcBef>
                <a:spcPts val="0"/>
              </a:spcBef>
              <a:spcAft>
                <a:spcPts val="0"/>
              </a:spcAft>
              <a:buSzPts val="1400"/>
              <a:buNone/>
            </a:pPr>
            <a:r>
              <a:rPr lang="en-GB" sz="2800"/>
              <a:t>Reasons for delays given by TB services</a:t>
            </a:r>
            <a:endParaRPr/>
          </a:p>
          <a:p>
            <a:pPr marL="0" lvl="0" indent="0" algn="l" rtl="0">
              <a:lnSpc>
                <a:spcPct val="100000"/>
              </a:lnSpc>
              <a:spcBef>
                <a:spcPts val="0"/>
              </a:spcBef>
              <a:spcAft>
                <a:spcPts val="0"/>
              </a:spcAft>
              <a:buSzPts val="1400"/>
              <a:buNone/>
            </a:pPr>
            <a:r>
              <a:rPr lang="en-GB" sz="2800"/>
              <a:t>Long wait times for clinics generally for LTBI</a:t>
            </a:r>
            <a:endParaRPr/>
          </a:p>
          <a:p>
            <a:pPr marL="0" marR="0" lvl="0" indent="0" algn="l" rtl="0">
              <a:lnSpc>
                <a:spcPct val="100000"/>
              </a:lnSpc>
              <a:spcBef>
                <a:spcPts val="0"/>
              </a:spcBef>
              <a:spcAft>
                <a:spcPts val="0"/>
              </a:spcAft>
              <a:buClr>
                <a:schemeClr val="dk1"/>
              </a:buClr>
              <a:buSzPts val="1800"/>
              <a:buFont typeface="Arial"/>
              <a:buNone/>
            </a:pPr>
            <a:endParaRPr sz="1800">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429" name="Google Shape;429;g325bea2b222_0_40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0" name="Google Shape;47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endParaRPr sz="1800" b="1">
              <a:solidFill>
                <a:srgbClr val="2F5496"/>
              </a:solidFill>
              <a:latin typeface="Calibri"/>
              <a:ea typeface="Calibri"/>
              <a:cs typeface="Calibri"/>
              <a:sym typeface="Calibri"/>
            </a:endParaRPr>
          </a:p>
          <a:p>
            <a:pPr marL="0" lvl="0" indent="0" algn="l" rtl="0">
              <a:lnSpc>
                <a:spcPct val="107000"/>
              </a:lnSpc>
              <a:spcBef>
                <a:spcPts val="800"/>
              </a:spcBef>
              <a:spcAft>
                <a:spcPts val="0"/>
              </a:spcAft>
              <a:buNone/>
            </a:pPr>
            <a:r>
              <a:rPr lang="en-GB" sz="1800" b="1">
                <a:solidFill>
                  <a:srgbClr val="2F5496"/>
                </a:solidFill>
                <a:latin typeface="Calibri"/>
                <a:ea typeface="Calibri"/>
                <a:cs typeface="Calibri"/>
                <a:sym typeface="Calibri"/>
              </a:rPr>
              <a:t>Recommendation</a:t>
            </a:r>
            <a:r>
              <a:rPr lang="en-GB" sz="1800" b="1">
                <a:latin typeface="Calibri"/>
                <a:ea typeface="Calibri"/>
                <a:cs typeface="Calibri"/>
                <a:sym typeface="Calibri"/>
              </a:rPr>
              <a:t>: </a:t>
            </a:r>
            <a:r>
              <a:rPr lang="en-GB" sz="1800">
                <a:latin typeface="Calibri"/>
                <a:ea typeface="Calibri"/>
                <a:cs typeface="Calibri"/>
                <a:sym typeface="Calibri"/>
              </a:rPr>
              <a:t>In East Kent in particular, access to hospitals may be difficult due to the large geographical area covered by its two hospitals. Financial and social support should be in place for cases who may find it difficult to travel to hospital sites in order to reduce DNA rates.</a:t>
            </a:r>
            <a:endParaRPr/>
          </a:p>
          <a:p>
            <a:pPr marL="0" lvl="0" indent="0" algn="l" rtl="0">
              <a:lnSpc>
                <a:spcPct val="107000"/>
              </a:lnSpc>
              <a:spcBef>
                <a:spcPts val="800"/>
              </a:spcBef>
              <a:spcAft>
                <a:spcPts val="0"/>
              </a:spcAft>
              <a:buNone/>
            </a:pPr>
            <a:r>
              <a:rPr lang="en-GB" sz="1800" b="1">
                <a:solidFill>
                  <a:srgbClr val="2F5496"/>
                </a:solidFill>
                <a:latin typeface="Calibri"/>
                <a:ea typeface="Calibri"/>
                <a:cs typeface="Calibri"/>
                <a:sym typeface="Calibri"/>
              </a:rPr>
              <a:t>Recommendation</a:t>
            </a:r>
            <a:r>
              <a:rPr lang="en-GB" sz="1800">
                <a:latin typeface="Calibri"/>
                <a:ea typeface="Calibri"/>
                <a:cs typeface="Calibri"/>
                <a:sym typeface="Calibri"/>
              </a:rPr>
              <a:t>: To explore the feasibility and need for community TB clinics in East Kent. </a:t>
            </a:r>
            <a:endParaRPr/>
          </a:p>
          <a:p>
            <a:pPr marL="0" marR="0" lvl="0" indent="0" algn="l" rtl="0">
              <a:lnSpc>
                <a:spcPct val="107000"/>
              </a:lnSpc>
              <a:spcBef>
                <a:spcPts val="800"/>
              </a:spcBef>
              <a:spcAft>
                <a:spcPts val="0"/>
              </a:spcAft>
              <a:buClr>
                <a:schemeClr val="dk1"/>
              </a:buClr>
              <a:buSzPts val="1800"/>
              <a:buFont typeface="Arial"/>
              <a:buNone/>
            </a:pPr>
            <a:endParaRPr sz="1800">
              <a:latin typeface="Calibri"/>
              <a:ea typeface="Calibri"/>
              <a:cs typeface="Calibri"/>
              <a:sym typeface="Calibri"/>
            </a:endParaRPr>
          </a:p>
          <a:p>
            <a:pPr marL="0" lvl="0" indent="0" algn="l" rtl="0">
              <a:lnSpc>
                <a:spcPct val="107000"/>
              </a:lnSpc>
              <a:spcBef>
                <a:spcPts val="800"/>
              </a:spcBef>
              <a:spcAft>
                <a:spcPts val="0"/>
              </a:spcAft>
              <a:buNone/>
            </a:pPr>
            <a:endParaRPr sz="1800">
              <a:latin typeface="Calibri"/>
              <a:ea typeface="Calibri"/>
              <a:cs typeface="Calibri"/>
              <a:sym typeface="Calibri"/>
            </a:endParaRPr>
          </a:p>
          <a:p>
            <a:pPr marL="0" lvl="0" indent="0" algn="l" rtl="0">
              <a:spcBef>
                <a:spcPts val="800"/>
              </a:spcBef>
              <a:spcAft>
                <a:spcPts val="0"/>
              </a:spcAft>
              <a:buNone/>
            </a:pPr>
            <a:endParaRPr/>
          </a:p>
        </p:txBody>
      </p:sp>
      <p:sp>
        <p:nvSpPr>
          <p:cNvPr id="471" name="Google Shape;471;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0" name="Google Shape;490;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a:latin typeface="Calibri"/>
                <a:ea typeface="Calibri"/>
                <a:cs typeface="Calibri"/>
                <a:sym typeface="Calibri"/>
              </a:rPr>
              <a:t>LTBI = latent TB infection</a:t>
            </a:r>
            <a:endParaRPr/>
          </a:p>
          <a:p>
            <a:pPr marL="0" marR="0" lvl="0" indent="0" algn="l" rtl="0">
              <a:lnSpc>
                <a:spcPct val="100000"/>
              </a:lnSpc>
              <a:spcBef>
                <a:spcPts val="0"/>
              </a:spcBef>
              <a:spcAft>
                <a:spcPts val="0"/>
              </a:spcAft>
              <a:buClr>
                <a:schemeClr val="dk1"/>
              </a:buClr>
              <a:buSzPts val="1200"/>
              <a:buFont typeface="Arial"/>
              <a:buNone/>
            </a:pPr>
            <a:endParaRPr sz="1200">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GB" sz="1200">
                <a:latin typeface="Calibri"/>
                <a:ea typeface="Calibri"/>
                <a:cs typeface="Calibri"/>
                <a:sym typeface="Calibri"/>
              </a:rPr>
              <a:t>High risk populations – asylum seekers, and homeless population</a:t>
            </a:r>
            <a:endParaRPr/>
          </a:p>
          <a:p>
            <a:pPr marL="0" marR="0" lvl="0" indent="0" algn="l" rtl="0">
              <a:lnSpc>
                <a:spcPct val="100000"/>
              </a:lnSpc>
              <a:spcBef>
                <a:spcPts val="0"/>
              </a:spcBef>
              <a:spcAft>
                <a:spcPts val="0"/>
              </a:spcAft>
              <a:buClr>
                <a:schemeClr val="dk1"/>
              </a:buClr>
              <a:buSzPts val="1000"/>
              <a:buFont typeface="Arial"/>
              <a:buNone/>
            </a:pPr>
            <a:endParaRPr sz="1000">
              <a:latin typeface="Calibri"/>
              <a:ea typeface="Calibri"/>
              <a:cs typeface="Calibri"/>
              <a:sym typeface="Calibri"/>
            </a:endParaRPr>
          </a:p>
          <a:p>
            <a:pPr marL="0" lvl="0" indent="0" algn="l" rtl="0">
              <a:spcBef>
                <a:spcPts val="0"/>
              </a:spcBef>
              <a:spcAft>
                <a:spcPts val="0"/>
              </a:spcAft>
              <a:buNone/>
            </a:pPr>
            <a:r>
              <a:rPr lang="en-GB"/>
              <a:t>UASC or children in the household of someone with active TB are supported by KCHFT, outside of commissioning though.</a:t>
            </a:r>
            <a:endParaRPr sz="1200">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Arial"/>
              <a:buNone/>
            </a:pPr>
            <a:endParaRPr sz="1200">
              <a:latin typeface="Calibri"/>
              <a:ea typeface="Calibri"/>
              <a:cs typeface="Calibri"/>
              <a:sym typeface="Calibri"/>
            </a:endParaRPr>
          </a:p>
          <a:p>
            <a:pPr marL="0" marR="0" lvl="0" indent="0" algn="l" rtl="0">
              <a:lnSpc>
                <a:spcPct val="107000"/>
              </a:lnSpc>
              <a:spcBef>
                <a:spcPts val="0"/>
              </a:spcBef>
              <a:spcAft>
                <a:spcPts val="0"/>
              </a:spcAft>
              <a:buClr>
                <a:srgbClr val="2F5496"/>
              </a:buClr>
              <a:buSzPts val="1200"/>
              <a:buFont typeface="Calibri"/>
              <a:buNone/>
            </a:pPr>
            <a:r>
              <a:rPr lang="en-GB" sz="1200" b="1">
                <a:solidFill>
                  <a:srgbClr val="2F5496"/>
                </a:solidFill>
                <a:latin typeface="Calibri"/>
                <a:ea typeface="Calibri"/>
                <a:cs typeface="Calibri"/>
                <a:sym typeface="Calibri"/>
              </a:rPr>
              <a:t>Recommendation</a:t>
            </a:r>
            <a:r>
              <a:rPr lang="en-GB" sz="1200">
                <a:latin typeface="Calibri"/>
                <a:ea typeface="Calibri"/>
                <a:cs typeface="Calibri"/>
                <a:sym typeface="Calibri"/>
              </a:rPr>
              <a:t>: Review referral pathways for TB services to ensure clear and easy access pathways are in place for referrals from primary care, A&amp;E, histopathology and radiology in particular.</a:t>
            </a:r>
            <a:endParaRPr/>
          </a:p>
          <a:p>
            <a:pPr marL="0" marR="0" lvl="0" indent="0" algn="l" rtl="0">
              <a:lnSpc>
                <a:spcPct val="107000"/>
              </a:lnSpc>
              <a:spcBef>
                <a:spcPts val="800"/>
              </a:spcBef>
              <a:spcAft>
                <a:spcPts val="0"/>
              </a:spcAft>
              <a:buClr>
                <a:srgbClr val="2F5496"/>
              </a:buClr>
              <a:buSzPts val="1200"/>
              <a:buFont typeface="Calibri"/>
              <a:buNone/>
            </a:pPr>
            <a:r>
              <a:rPr lang="en-GB" sz="1200" b="1">
                <a:solidFill>
                  <a:srgbClr val="2F5496"/>
                </a:solidFill>
                <a:latin typeface="Calibri"/>
                <a:ea typeface="Calibri"/>
                <a:cs typeface="Calibri"/>
                <a:sym typeface="Calibri"/>
              </a:rPr>
              <a:t>Recommendation</a:t>
            </a:r>
            <a:r>
              <a:rPr lang="en-GB" sz="1200">
                <a:latin typeface="Calibri"/>
                <a:ea typeface="Calibri"/>
                <a:cs typeface="Calibri"/>
                <a:sym typeface="Calibri"/>
              </a:rPr>
              <a:t>: To consider introducing a centralised website for K&amp;M TB services to increase awareness and easy access to referral pathways for healthcare professionals and professionals working with high-risk populations. If no centralised system, ensure information on access to TB services is available on all TB services websites.   </a:t>
            </a:r>
            <a:endParaRPr/>
          </a:p>
          <a:p>
            <a:pPr marL="0" marR="0" lvl="0" indent="0" algn="l" rtl="0">
              <a:lnSpc>
                <a:spcPct val="100000"/>
              </a:lnSpc>
              <a:spcBef>
                <a:spcPts val="800"/>
              </a:spcBef>
              <a:spcAft>
                <a:spcPts val="0"/>
              </a:spcAft>
              <a:buClr>
                <a:schemeClr val="dk1"/>
              </a:buClr>
              <a:buSzPts val="1200"/>
              <a:buFont typeface="Arial"/>
              <a:buNone/>
            </a:pPr>
            <a:endParaRPr sz="1200">
              <a:latin typeface="Calibri"/>
              <a:ea typeface="Calibri"/>
              <a:cs typeface="Calibri"/>
              <a:sym typeface="Calibri"/>
            </a:endParaRPr>
          </a:p>
          <a:p>
            <a:pPr marL="0" lvl="0" indent="0" algn="l" rtl="0">
              <a:lnSpc>
                <a:spcPct val="107000"/>
              </a:lnSpc>
              <a:spcBef>
                <a:spcPts val="0"/>
              </a:spcBef>
              <a:spcAft>
                <a:spcPts val="0"/>
              </a:spcAft>
              <a:buNone/>
            </a:pPr>
            <a:r>
              <a:rPr lang="en-GB" sz="1800" b="1">
                <a:solidFill>
                  <a:srgbClr val="2F5496"/>
                </a:solidFill>
                <a:latin typeface="Calibri"/>
                <a:ea typeface="Calibri"/>
                <a:cs typeface="Calibri"/>
                <a:sym typeface="Calibri"/>
              </a:rPr>
              <a:t>Recommendation</a:t>
            </a:r>
            <a:r>
              <a:rPr lang="en-GB" sz="1800">
                <a:latin typeface="Calibri"/>
                <a:ea typeface="Calibri"/>
                <a:cs typeface="Calibri"/>
                <a:sym typeface="Calibri"/>
              </a:rPr>
              <a:t>: To ensure links with local outreach services are in place in MTW and Medway to support management of high-risk cases.</a:t>
            </a:r>
            <a:endParaRPr/>
          </a:p>
          <a:p>
            <a:pPr marL="0" lvl="0" indent="0" algn="l" rtl="0">
              <a:lnSpc>
                <a:spcPct val="107000"/>
              </a:lnSpc>
              <a:spcBef>
                <a:spcPts val="800"/>
              </a:spcBef>
              <a:spcAft>
                <a:spcPts val="0"/>
              </a:spcAft>
              <a:buNone/>
            </a:pPr>
            <a:r>
              <a:rPr lang="en-GB" sz="1800" b="1">
                <a:solidFill>
                  <a:srgbClr val="2F5496"/>
                </a:solidFill>
                <a:latin typeface="Calibri"/>
                <a:ea typeface="Calibri"/>
                <a:cs typeface="Calibri"/>
                <a:sym typeface="Calibri"/>
              </a:rPr>
              <a:t>Recommendation</a:t>
            </a:r>
            <a:r>
              <a:rPr lang="en-GB" sz="1800">
                <a:latin typeface="Calibri"/>
                <a:ea typeface="Calibri"/>
                <a:cs typeface="Calibri"/>
                <a:sym typeface="Calibri"/>
              </a:rPr>
              <a:t>: To explore Medway’s access to on-site interpreters to support with management of cases and ensure the service’s access to interpreters is in line with the other services in K&amp;M.</a:t>
            </a:r>
            <a:endParaRPr/>
          </a:p>
          <a:p>
            <a:pPr marL="0" lvl="0" indent="0" algn="l" rtl="0">
              <a:lnSpc>
                <a:spcPct val="107000"/>
              </a:lnSpc>
              <a:spcBef>
                <a:spcPts val="800"/>
              </a:spcBef>
              <a:spcAft>
                <a:spcPts val="0"/>
              </a:spcAft>
              <a:buNone/>
            </a:pPr>
            <a:endParaRPr sz="1800">
              <a:latin typeface="Calibri"/>
              <a:ea typeface="Calibri"/>
              <a:cs typeface="Calibri"/>
              <a:sym typeface="Calibri"/>
            </a:endParaRPr>
          </a:p>
          <a:p>
            <a:pPr marL="0" marR="0" lvl="0" indent="0" algn="l" rtl="0">
              <a:lnSpc>
                <a:spcPct val="107000"/>
              </a:lnSpc>
              <a:spcBef>
                <a:spcPts val="800"/>
              </a:spcBef>
              <a:spcAft>
                <a:spcPts val="0"/>
              </a:spcAft>
              <a:buClr>
                <a:srgbClr val="2F5496"/>
              </a:buClr>
              <a:buSzPts val="1800"/>
              <a:buFont typeface="Calibri"/>
              <a:buNone/>
            </a:pPr>
            <a:r>
              <a:rPr lang="en-GB" sz="1800" b="1">
                <a:solidFill>
                  <a:srgbClr val="2F5496"/>
                </a:solidFill>
                <a:latin typeface="Calibri"/>
                <a:ea typeface="Calibri"/>
                <a:cs typeface="Calibri"/>
                <a:sym typeface="Calibri"/>
              </a:rPr>
              <a:t>Recommendation</a:t>
            </a:r>
            <a:r>
              <a:rPr lang="en-GB" sz="1800">
                <a:latin typeface="Calibri"/>
                <a:ea typeface="Calibri"/>
                <a:cs typeface="Calibri"/>
                <a:sym typeface="Calibri"/>
              </a:rPr>
              <a:t>: To consider expanding the TB specialist nursing service to include staff that can support with outreach activities and DOT, considering the number of cases requiring enhanced case management in K&amp;M.</a:t>
            </a:r>
            <a:endParaRPr/>
          </a:p>
          <a:p>
            <a:pPr marL="0" marR="0" lvl="0" indent="0" algn="l" rtl="0">
              <a:lnSpc>
                <a:spcPct val="107000"/>
              </a:lnSpc>
              <a:spcBef>
                <a:spcPts val="800"/>
              </a:spcBef>
              <a:spcAft>
                <a:spcPts val="0"/>
              </a:spcAft>
              <a:buClr>
                <a:srgbClr val="2F5496"/>
              </a:buClr>
              <a:buSzPts val="1800"/>
              <a:buFont typeface="Calibri"/>
              <a:buNone/>
            </a:pPr>
            <a:r>
              <a:rPr lang="en-GB" sz="1800" b="1">
                <a:solidFill>
                  <a:srgbClr val="2F5496"/>
                </a:solidFill>
                <a:latin typeface="Calibri"/>
                <a:ea typeface="Calibri"/>
                <a:cs typeface="Calibri"/>
                <a:sym typeface="Calibri"/>
              </a:rPr>
              <a:t>Recommendation</a:t>
            </a:r>
            <a:r>
              <a:rPr lang="en-GB" sz="1800">
                <a:latin typeface="Calibri"/>
                <a:ea typeface="Calibri"/>
                <a:cs typeface="Calibri"/>
                <a:sym typeface="Calibri"/>
              </a:rPr>
              <a:t>: To consider how the K&amp;M TB services can work together to provide cross-cover arrangements in times of reduced capacity of the workforce. Alternatively to consider a single commissioned TB service across K&amp;M to ensure consistency and an equitable service across the area.</a:t>
            </a:r>
            <a:endParaRPr/>
          </a:p>
          <a:p>
            <a:pPr marL="0" marR="0" lvl="0" indent="0" algn="l" rtl="0">
              <a:lnSpc>
                <a:spcPct val="107000"/>
              </a:lnSpc>
              <a:spcBef>
                <a:spcPts val="800"/>
              </a:spcBef>
              <a:spcAft>
                <a:spcPts val="0"/>
              </a:spcAft>
              <a:buClr>
                <a:srgbClr val="2F5496"/>
              </a:buClr>
              <a:buSzPts val="1800"/>
              <a:buFont typeface="Calibri"/>
              <a:buNone/>
            </a:pPr>
            <a:r>
              <a:rPr lang="en-GB" sz="1800" b="1">
                <a:solidFill>
                  <a:srgbClr val="2F5496"/>
                </a:solidFill>
                <a:latin typeface="Calibri"/>
                <a:ea typeface="Calibri"/>
                <a:cs typeface="Calibri"/>
                <a:sym typeface="Calibri"/>
              </a:rPr>
              <a:t>Recommendation</a:t>
            </a:r>
            <a:r>
              <a:rPr lang="en-GB" sz="1800">
                <a:latin typeface="Calibri"/>
                <a:ea typeface="Calibri"/>
                <a:cs typeface="Calibri"/>
                <a:sym typeface="Calibri"/>
              </a:rPr>
              <a:t>: To review commissioning and service specifications for respiratory services in acute trusts to include dedicated time for TB work for consultants and administrative staff.</a:t>
            </a:r>
            <a:endParaRPr/>
          </a:p>
          <a:p>
            <a:pPr marL="0" marR="0" lvl="0" indent="0" algn="l" rtl="0">
              <a:lnSpc>
                <a:spcPct val="100000"/>
              </a:lnSpc>
              <a:spcBef>
                <a:spcPts val="800"/>
              </a:spcBef>
              <a:spcAft>
                <a:spcPts val="0"/>
              </a:spcAft>
              <a:buClr>
                <a:srgbClr val="2F5496"/>
              </a:buClr>
              <a:buSzPts val="1800"/>
              <a:buFont typeface="Calibri"/>
              <a:buNone/>
            </a:pPr>
            <a:r>
              <a:rPr lang="en-GB" sz="1800" b="1">
                <a:solidFill>
                  <a:srgbClr val="2F5496"/>
                </a:solidFill>
                <a:latin typeface="Calibri"/>
                <a:ea typeface="Calibri"/>
                <a:cs typeface="Calibri"/>
                <a:sym typeface="Calibri"/>
              </a:rPr>
              <a:t>Recommendation</a:t>
            </a:r>
            <a:r>
              <a:rPr lang="en-GB" sz="1800">
                <a:latin typeface="Calibri"/>
                <a:ea typeface="Calibri"/>
                <a:cs typeface="Calibri"/>
                <a:sym typeface="Calibri"/>
              </a:rPr>
              <a:t>: To ensure regular data collection for the number of cases with LTBI and treatment completion rates in K&amp;M.</a:t>
            </a:r>
            <a:endParaRPr/>
          </a:p>
          <a:p>
            <a:pPr marL="0" marR="0" lvl="0" indent="0" algn="l" rtl="0">
              <a:lnSpc>
                <a:spcPct val="100000"/>
              </a:lnSpc>
              <a:spcBef>
                <a:spcPts val="0"/>
              </a:spcBef>
              <a:spcAft>
                <a:spcPts val="0"/>
              </a:spcAft>
              <a:buClr>
                <a:srgbClr val="2F5496"/>
              </a:buClr>
              <a:buSzPts val="1800"/>
              <a:buFont typeface="Calibri"/>
              <a:buNone/>
            </a:pPr>
            <a:r>
              <a:rPr lang="en-GB" sz="1800" b="1">
                <a:solidFill>
                  <a:srgbClr val="2F5496"/>
                </a:solidFill>
                <a:latin typeface="Calibri"/>
                <a:ea typeface="Calibri"/>
                <a:cs typeface="Calibri"/>
                <a:sym typeface="Calibri"/>
              </a:rPr>
              <a:t>Recommendation</a:t>
            </a:r>
            <a:r>
              <a:rPr lang="en-GB" sz="1800">
                <a:latin typeface="Calibri"/>
                <a:ea typeface="Calibri"/>
                <a:cs typeface="Calibri"/>
                <a:sym typeface="Calibri"/>
              </a:rPr>
              <a:t>: To ensure commissioning is in place for LTBI case management by TB specialist nurses, to improve LTBI treatment completion rates.  </a:t>
            </a:r>
            <a:endParaRPr/>
          </a:p>
          <a:p>
            <a:pPr marL="0" marR="0" lvl="0" indent="0" algn="l" rtl="0">
              <a:lnSpc>
                <a:spcPct val="107000"/>
              </a:lnSpc>
              <a:spcBef>
                <a:spcPts val="0"/>
              </a:spcBef>
              <a:spcAft>
                <a:spcPts val="0"/>
              </a:spcAft>
              <a:buClr>
                <a:schemeClr val="dk1"/>
              </a:buClr>
              <a:buSzPts val="1800"/>
              <a:buFont typeface="Arial"/>
              <a:buNone/>
            </a:pPr>
            <a:endParaRPr sz="1800">
              <a:latin typeface="Calibri"/>
              <a:ea typeface="Calibri"/>
              <a:cs typeface="Calibri"/>
              <a:sym typeface="Calibri"/>
            </a:endParaRPr>
          </a:p>
          <a:p>
            <a:pPr marL="0" lvl="0" indent="0" algn="l" rtl="0">
              <a:lnSpc>
                <a:spcPct val="107000"/>
              </a:lnSpc>
              <a:spcBef>
                <a:spcPts val="800"/>
              </a:spcBef>
              <a:spcAft>
                <a:spcPts val="0"/>
              </a:spcAft>
              <a:buNone/>
            </a:pPr>
            <a:endParaRPr sz="1800">
              <a:latin typeface="Calibri"/>
              <a:ea typeface="Calibri"/>
              <a:cs typeface="Calibri"/>
              <a:sym typeface="Calibri"/>
            </a:endParaRPr>
          </a:p>
          <a:p>
            <a:pPr marL="0" marR="0" lvl="0" indent="0" algn="l" rtl="0">
              <a:lnSpc>
                <a:spcPct val="100000"/>
              </a:lnSpc>
              <a:spcBef>
                <a:spcPts val="800"/>
              </a:spcBef>
              <a:spcAft>
                <a:spcPts val="0"/>
              </a:spcAft>
              <a:buClr>
                <a:schemeClr val="dk1"/>
              </a:buClr>
              <a:buSzPts val="1200"/>
              <a:buFont typeface="Arial"/>
              <a:buNone/>
            </a:pPr>
            <a:endParaRPr sz="1200">
              <a:latin typeface="Calibri"/>
              <a:ea typeface="Calibri"/>
              <a:cs typeface="Calibri"/>
              <a:sym typeface="Calibri"/>
            </a:endParaRPr>
          </a:p>
          <a:p>
            <a:pPr marL="0" lvl="0" indent="0" algn="l" rtl="0">
              <a:spcBef>
                <a:spcPts val="0"/>
              </a:spcBef>
              <a:spcAft>
                <a:spcPts val="0"/>
              </a:spcAft>
              <a:buNone/>
            </a:pPr>
            <a:endParaRPr/>
          </a:p>
        </p:txBody>
      </p:sp>
      <p:sp>
        <p:nvSpPr>
          <p:cNvPr id="491" name="Google Shape;491;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8" name="Google Shape;518;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GB" sz="1200">
                <a:latin typeface="Calibri"/>
                <a:ea typeface="Calibri"/>
                <a:cs typeface="Calibri"/>
                <a:sym typeface="Calibri"/>
              </a:rPr>
              <a:t>Medway and MTW acute trusts less access to outreach services – essential given the high proportion of cases with social risk factors</a:t>
            </a:r>
            <a:endParaRPr/>
          </a:p>
          <a:p>
            <a:pPr marL="0" lvl="0" indent="0" algn="l" rtl="0">
              <a:spcBef>
                <a:spcPts val="0"/>
              </a:spcBef>
              <a:spcAft>
                <a:spcPts val="0"/>
              </a:spcAft>
              <a:buNone/>
            </a:pPr>
            <a:endParaRPr/>
          </a:p>
        </p:txBody>
      </p:sp>
      <p:sp>
        <p:nvSpPr>
          <p:cNvPr id="519" name="Google Shape;519;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9" name="Google Shape;54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SOP – standard operating policy</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rgbClr val="2F5496"/>
              </a:buClr>
              <a:buSzPts val="1800"/>
              <a:buFont typeface="Calibri"/>
              <a:buNone/>
            </a:pPr>
            <a:r>
              <a:rPr lang="en-GB" sz="1800" b="1">
                <a:solidFill>
                  <a:srgbClr val="2F5496"/>
                </a:solidFill>
                <a:latin typeface="Calibri"/>
                <a:ea typeface="Calibri"/>
                <a:cs typeface="Calibri"/>
                <a:sym typeface="Calibri"/>
              </a:rPr>
              <a:t>Recommendation</a:t>
            </a:r>
            <a:r>
              <a:rPr lang="en-GB" sz="1800">
                <a:latin typeface="Calibri"/>
                <a:ea typeface="Calibri"/>
                <a:cs typeface="Calibri"/>
                <a:sym typeface="Calibri"/>
              </a:rPr>
              <a:t>: To establish a SOP and formal pathway for funding for TB incidents requiring mass contact screening, to ensure staff and other resources are available when required, as per the national service specification. Alternatively, to use the existing general MOU in place for incidents requiring a public health response.</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rgbClr val="2F5496"/>
              </a:buClr>
              <a:buSzPts val="1800"/>
              <a:buFont typeface="Calibri"/>
              <a:buNone/>
            </a:pPr>
            <a:r>
              <a:rPr lang="en-GB" sz="1800" b="1">
                <a:solidFill>
                  <a:srgbClr val="2F5496"/>
                </a:solidFill>
                <a:latin typeface="Calibri"/>
                <a:ea typeface="Calibri"/>
                <a:cs typeface="Calibri"/>
                <a:sym typeface="Calibri"/>
              </a:rPr>
              <a:t>Recommendation</a:t>
            </a:r>
            <a:r>
              <a:rPr lang="en-GB" sz="1800">
                <a:latin typeface="Calibri"/>
                <a:ea typeface="Calibri"/>
                <a:cs typeface="Calibri"/>
                <a:sym typeface="Calibri"/>
              </a:rPr>
              <a:t>: To ensure commissioning is in place for LTBI case management by TB specialist nurses, to improve LTBI treatment completion rates.  </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rgbClr val="2F5496"/>
              </a:buClr>
              <a:buSzPts val="1800"/>
              <a:buFont typeface="Calibri"/>
              <a:buNone/>
            </a:pPr>
            <a:r>
              <a:rPr lang="en-GB" sz="1800" b="1">
                <a:solidFill>
                  <a:srgbClr val="2F5496"/>
                </a:solidFill>
                <a:latin typeface="Calibri"/>
                <a:ea typeface="Calibri"/>
                <a:cs typeface="Calibri"/>
                <a:sym typeface="Calibri"/>
              </a:rPr>
              <a:t>Recommendation</a:t>
            </a:r>
            <a:r>
              <a:rPr lang="en-GB" sz="1800">
                <a:latin typeface="Calibri"/>
                <a:ea typeface="Calibri"/>
                <a:cs typeface="Calibri"/>
                <a:sym typeface="Calibri"/>
              </a:rPr>
              <a:t>: Continue to work on a risk sharing agreement between the LA and ICB for those requiring support who are homeless, with NRPF.  </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rgbClr val="2F5496"/>
              </a:buClr>
              <a:buSzPts val="1800"/>
              <a:buFont typeface="Calibri"/>
              <a:buNone/>
            </a:pPr>
            <a:r>
              <a:rPr lang="en-GB" sz="1800" b="1">
                <a:solidFill>
                  <a:srgbClr val="2F5496"/>
                </a:solidFill>
                <a:latin typeface="Calibri"/>
                <a:ea typeface="Calibri"/>
                <a:cs typeface="Calibri"/>
                <a:sym typeface="Calibri"/>
              </a:rPr>
              <a:t>Recommendation</a:t>
            </a:r>
            <a:r>
              <a:rPr lang="en-GB" sz="1800" b="1">
                <a:latin typeface="Calibri"/>
                <a:ea typeface="Calibri"/>
                <a:cs typeface="Calibri"/>
                <a:sym typeface="Calibri"/>
              </a:rPr>
              <a:t>: </a:t>
            </a:r>
            <a:r>
              <a:rPr lang="en-GB" sz="1800">
                <a:latin typeface="Calibri"/>
                <a:ea typeface="Calibri"/>
                <a:cs typeface="Calibri"/>
                <a:sym typeface="Calibri"/>
              </a:rPr>
              <a:t>Explore the possibility of funding for a dedicated TB service social worker to support K&amp;M’s high number of complex TB cases to facilitate registration with GP practices, attendance at appointments for testing and completion of treatment. Funding for social workers to support enhanced case management is supported by NICE guidance and the national service specification.   </a:t>
            </a:r>
            <a:endParaRPr/>
          </a:p>
          <a:p>
            <a:pPr marL="0" marR="0" lvl="0" indent="0" algn="l" rtl="0">
              <a:lnSpc>
                <a:spcPct val="100000"/>
              </a:lnSpc>
              <a:spcBef>
                <a:spcPts val="0"/>
              </a:spcBef>
              <a:spcAft>
                <a:spcPts val="0"/>
              </a:spcAft>
              <a:buClr>
                <a:schemeClr val="dk1"/>
              </a:buClr>
              <a:buSzPts val="1800"/>
              <a:buFont typeface="Arial"/>
              <a:buNone/>
            </a:pPr>
            <a:endParaRPr sz="1800">
              <a:latin typeface="Calibri"/>
              <a:ea typeface="Calibri"/>
              <a:cs typeface="Calibri"/>
              <a:sym typeface="Calibri"/>
            </a:endParaRPr>
          </a:p>
          <a:p>
            <a:pPr marL="0" marR="0" lvl="0" indent="0" algn="l" rtl="0">
              <a:lnSpc>
                <a:spcPct val="100000"/>
              </a:lnSpc>
              <a:spcBef>
                <a:spcPts val="0"/>
              </a:spcBef>
              <a:spcAft>
                <a:spcPts val="0"/>
              </a:spcAft>
              <a:buClr>
                <a:srgbClr val="2F5496"/>
              </a:buClr>
              <a:buSzPts val="1800"/>
              <a:buFont typeface="Calibri"/>
              <a:buNone/>
            </a:pPr>
            <a:r>
              <a:rPr lang="en-GB" sz="1800" b="1">
                <a:solidFill>
                  <a:srgbClr val="2F5496"/>
                </a:solidFill>
                <a:latin typeface="Calibri"/>
                <a:ea typeface="Calibri"/>
                <a:cs typeface="Calibri"/>
                <a:sym typeface="Calibri"/>
              </a:rPr>
              <a:t>Recommendation</a:t>
            </a:r>
            <a:r>
              <a:rPr lang="en-GB" sz="1800">
                <a:latin typeface="Calibri"/>
                <a:ea typeface="Calibri"/>
                <a:cs typeface="Calibri"/>
                <a:sym typeface="Calibri"/>
              </a:rPr>
              <a:t>: Explore the commissioning arrangements to support treatment completion for socially complex cases, including support for travel costs, accommodation and food and provision of incentives or conditional cash transfers. Funding for incentives to support enhanced case management is supported by NICE guidance and the national service specification.   </a:t>
            </a:r>
            <a:endParaRPr/>
          </a:p>
          <a:p>
            <a:pPr marL="0" marR="0" lvl="0" indent="0" algn="l" rtl="0">
              <a:lnSpc>
                <a:spcPct val="100000"/>
              </a:lnSpc>
              <a:spcBef>
                <a:spcPts val="0"/>
              </a:spcBef>
              <a:spcAft>
                <a:spcPts val="0"/>
              </a:spcAft>
              <a:buClr>
                <a:schemeClr val="dk1"/>
              </a:buClr>
              <a:buSzPts val="1800"/>
              <a:buFont typeface="Arial"/>
              <a:buNone/>
            </a:pPr>
            <a:endParaRPr sz="1800">
              <a:latin typeface="Calibri"/>
              <a:ea typeface="Calibri"/>
              <a:cs typeface="Calibri"/>
              <a:sym typeface="Calibri"/>
            </a:endParaRPr>
          </a:p>
          <a:p>
            <a:pPr marL="0" marR="0" lvl="0" indent="0" algn="l" rtl="0">
              <a:lnSpc>
                <a:spcPct val="100000"/>
              </a:lnSpc>
              <a:spcBef>
                <a:spcPts val="0"/>
              </a:spcBef>
              <a:spcAft>
                <a:spcPts val="0"/>
              </a:spcAft>
              <a:buClr>
                <a:srgbClr val="2F5496"/>
              </a:buClr>
              <a:buSzPts val="1800"/>
              <a:buFont typeface="Calibri"/>
              <a:buNone/>
            </a:pPr>
            <a:r>
              <a:rPr lang="en-GB" sz="1800" b="1">
                <a:solidFill>
                  <a:srgbClr val="2F5496"/>
                </a:solidFill>
                <a:latin typeface="Calibri"/>
                <a:ea typeface="Calibri"/>
                <a:cs typeface="Calibri"/>
                <a:sym typeface="Calibri"/>
              </a:rPr>
              <a:t>Recommendation</a:t>
            </a:r>
            <a:r>
              <a:rPr lang="en-GB" sz="1800">
                <a:latin typeface="Calibri"/>
                <a:ea typeface="Calibri"/>
                <a:cs typeface="Calibri"/>
                <a:sym typeface="Calibri"/>
              </a:rPr>
              <a:t>: Explore the commissioning arrangements for TB services within acute trusts to ensure funding streams specifically for TB are in place. </a:t>
            </a:r>
            <a:endParaRPr/>
          </a:p>
          <a:p>
            <a:pPr marL="0" marR="0" lvl="0" indent="0" algn="l" rtl="0">
              <a:lnSpc>
                <a:spcPct val="100000"/>
              </a:lnSpc>
              <a:spcBef>
                <a:spcPts val="0"/>
              </a:spcBef>
              <a:spcAft>
                <a:spcPts val="0"/>
              </a:spcAft>
              <a:buClr>
                <a:schemeClr val="dk1"/>
              </a:buClr>
              <a:buSzPts val="1800"/>
              <a:buFont typeface="Arial"/>
              <a:buNone/>
            </a:pPr>
            <a:endParaRPr sz="1800">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Arial"/>
              <a:buNone/>
            </a:pPr>
            <a:endParaRPr sz="1800">
              <a:latin typeface="Calibri"/>
              <a:ea typeface="Calibri"/>
              <a:cs typeface="Calibri"/>
              <a:sym typeface="Calibri"/>
            </a:endParaRPr>
          </a:p>
          <a:p>
            <a:pPr marL="0" lvl="0" indent="0" algn="l" rtl="0">
              <a:spcBef>
                <a:spcPts val="0"/>
              </a:spcBef>
              <a:spcAft>
                <a:spcPts val="0"/>
              </a:spcAft>
              <a:buNone/>
            </a:pPr>
            <a:endParaRPr/>
          </a:p>
        </p:txBody>
      </p:sp>
      <p:sp>
        <p:nvSpPr>
          <p:cNvPr id="550" name="Google Shape;550;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7" name="Google Shape;57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800" b="1">
                <a:solidFill>
                  <a:srgbClr val="2F5496"/>
                </a:solidFill>
                <a:latin typeface="Calibri"/>
                <a:ea typeface="Calibri"/>
                <a:cs typeface="Calibri"/>
                <a:sym typeface="Calibri"/>
              </a:rPr>
              <a:t>Recommendation</a:t>
            </a:r>
            <a:r>
              <a:rPr lang="en-GB" sz="1800">
                <a:latin typeface="Calibri"/>
                <a:ea typeface="Calibri"/>
                <a:cs typeface="Calibri"/>
                <a:sym typeface="Calibri"/>
              </a:rPr>
              <a:t>: Increase awareness in migrants from high-incidence countries of the symptoms of active TB and what to do if they develop them. This is of particular importance given the high net international migration seen in K&amp;M in recent years. This could take place as part of World TB Day communications.</a:t>
            </a:r>
            <a:endParaRPr/>
          </a:p>
          <a:p>
            <a:pPr marL="0" lvl="0" indent="0" algn="l" rtl="0">
              <a:spcBef>
                <a:spcPts val="0"/>
              </a:spcBef>
              <a:spcAft>
                <a:spcPts val="0"/>
              </a:spcAft>
              <a:buNone/>
            </a:pPr>
            <a:r>
              <a:rPr lang="en-GB" sz="1800">
                <a:latin typeface="Calibri"/>
                <a:ea typeface="Calibri"/>
                <a:cs typeface="Calibri"/>
                <a:sym typeface="Calibri"/>
              </a:rPr>
              <a:t> </a:t>
            </a:r>
            <a:endParaRPr/>
          </a:p>
          <a:p>
            <a:pPr marL="0" lvl="0" indent="0" algn="l" rtl="0">
              <a:spcBef>
                <a:spcPts val="0"/>
              </a:spcBef>
              <a:spcAft>
                <a:spcPts val="0"/>
              </a:spcAft>
              <a:buNone/>
            </a:pPr>
            <a:r>
              <a:rPr lang="en-GB" sz="1800" b="1">
                <a:solidFill>
                  <a:srgbClr val="2F5496"/>
                </a:solidFill>
                <a:latin typeface="Calibri"/>
                <a:ea typeface="Calibri"/>
                <a:cs typeface="Calibri"/>
                <a:sym typeface="Calibri"/>
              </a:rPr>
              <a:t>Recommendation:</a:t>
            </a:r>
            <a:r>
              <a:rPr lang="en-GB" sz="1800">
                <a:latin typeface="Calibri"/>
                <a:ea typeface="Calibri"/>
                <a:cs typeface="Calibri"/>
                <a:sym typeface="Calibri"/>
              </a:rPr>
              <a:t> Increase awareness for primary care health professionals of the continued risk of active TB, including extra-pulmonary TB in migrants from high-incidence countries many years after arrival to the UK. This is of particular importance given the high net international migration seen in K&amp;M in recent years. This could take place as part of World TB Day communications or by encouraging completion of the </a:t>
            </a:r>
            <a:r>
              <a:rPr lang="en-GB" sz="1800" u="sng">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RCGP learning module by TB alert</a:t>
            </a:r>
            <a:r>
              <a:rPr lang="en-GB" sz="1800">
                <a:latin typeface="Calibri"/>
                <a:ea typeface="Calibri"/>
                <a:cs typeface="Calibri"/>
                <a:sym typeface="Calibri"/>
              </a:rPr>
              <a:t>.</a:t>
            </a:r>
            <a:endParaRPr/>
          </a:p>
          <a:p>
            <a:pPr marL="0" lvl="0" indent="0" algn="l" rtl="0">
              <a:spcBef>
                <a:spcPts val="0"/>
              </a:spcBef>
              <a:spcAft>
                <a:spcPts val="0"/>
              </a:spcAft>
              <a:buNone/>
            </a:pPr>
            <a:endParaRPr/>
          </a:p>
        </p:txBody>
      </p:sp>
      <p:sp>
        <p:nvSpPr>
          <p:cNvPr id="578" name="Google Shape;578;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6" name="Google Shape;59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Issues identified by stakeholder engagement (with healthcare professionals working with adult and child asylum seekers) and via the NHSE South East public health team.</a:t>
            </a:r>
            <a:endParaRPr/>
          </a:p>
          <a:p>
            <a:pPr marL="0" lvl="0" indent="0" algn="l" rtl="0">
              <a:spcBef>
                <a:spcPts val="0"/>
              </a:spcBef>
              <a:spcAft>
                <a:spcPts val="0"/>
              </a:spcAft>
              <a:buNone/>
            </a:pPr>
            <a:endParaRPr/>
          </a:p>
          <a:p>
            <a:pPr marL="0" lvl="0" indent="0" algn="l" rtl="0">
              <a:spcBef>
                <a:spcPts val="0"/>
              </a:spcBef>
              <a:spcAft>
                <a:spcPts val="0"/>
              </a:spcAft>
              <a:buNone/>
            </a:pPr>
            <a:r>
              <a:rPr lang="en-GB" sz="1800" b="1">
                <a:solidFill>
                  <a:srgbClr val="2F5496"/>
                </a:solidFill>
                <a:latin typeface="Calibri"/>
                <a:ea typeface="Calibri"/>
                <a:cs typeface="Calibri"/>
                <a:sym typeface="Calibri"/>
              </a:rPr>
              <a:t>Recommendation</a:t>
            </a:r>
            <a:r>
              <a:rPr lang="en-GB" sz="1800" b="1">
                <a:latin typeface="Calibri"/>
                <a:ea typeface="Calibri"/>
                <a:cs typeface="Calibri"/>
                <a:sym typeface="Calibri"/>
              </a:rPr>
              <a:t>: </a:t>
            </a:r>
            <a:r>
              <a:rPr lang="en-GB" sz="1800">
                <a:latin typeface="Calibri"/>
                <a:ea typeface="Calibri"/>
                <a:cs typeface="Calibri"/>
                <a:sym typeface="Calibri"/>
              </a:rPr>
              <a:t>Increase awareness in asylum seekers of the importance of registering with a GP practice, and support them in accommodation settings to do so.</a:t>
            </a:r>
            <a:endParaRPr/>
          </a:p>
          <a:p>
            <a:pPr marL="0" lvl="0" indent="0" algn="l" rtl="0">
              <a:spcBef>
                <a:spcPts val="0"/>
              </a:spcBef>
              <a:spcAft>
                <a:spcPts val="0"/>
              </a:spcAft>
              <a:buNone/>
            </a:pPr>
            <a:r>
              <a:rPr lang="en-GB" sz="1800">
                <a:latin typeface="Calibri"/>
                <a:ea typeface="Calibri"/>
                <a:cs typeface="Calibri"/>
                <a:sym typeface="Calibri"/>
              </a:rPr>
              <a:t> </a:t>
            </a:r>
            <a:endParaRPr/>
          </a:p>
          <a:p>
            <a:pPr marL="0" lvl="0" indent="0" algn="l" rtl="0">
              <a:spcBef>
                <a:spcPts val="0"/>
              </a:spcBef>
              <a:spcAft>
                <a:spcPts val="0"/>
              </a:spcAft>
              <a:buNone/>
            </a:pPr>
            <a:r>
              <a:rPr lang="en-GB" sz="1800" b="1">
                <a:solidFill>
                  <a:srgbClr val="2F5496"/>
                </a:solidFill>
                <a:latin typeface="Calibri"/>
                <a:ea typeface="Calibri"/>
                <a:cs typeface="Calibri"/>
                <a:sym typeface="Calibri"/>
              </a:rPr>
              <a:t>Recommendation</a:t>
            </a:r>
            <a:r>
              <a:rPr lang="en-GB" sz="1800" b="1">
                <a:latin typeface="Calibri"/>
                <a:ea typeface="Calibri"/>
                <a:cs typeface="Calibri"/>
                <a:sym typeface="Calibri"/>
              </a:rPr>
              <a:t>: </a:t>
            </a:r>
            <a:r>
              <a:rPr lang="en-GB" sz="1800">
                <a:latin typeface="Calibri"/>
                <a:ea typeface="Calibri"/>
                <a:cs typeface="Calibri"/>
                <a:sym typeface="Calibri"/>
              </a:rPr>
              <a:t>Improve awareness in primary care of the right of asylum seekers, people who are homeless and other IHGs to register with GP services, support staff to develop registration processes that are inclusive and reinforce the importance of screening for TB during health assessments, as set out in the </a:t>
            </a:r>
            <a:r>
              <a:rPr lang="en-GB" sz="1800" u="sng">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Migrant health guide</a:t>
            </a:r>
            <a:r>
              <a:rPr lang="en-GB" sz="1800">
                <a:latin typeface="Calibri"/>
                <a:ea typeface="Calibri"/>
                <a:cs typeface="Calibri"/>
                <a:sym typeface="Calibri"/>
              </a:rPr>
              <a:t>.</a:t>
            </a:r>
            <a:endParaRPr/>
          </a:p>
          <a:p>
            <a:pPr marL="0" lvl="0" indent="0" algn="l" rtl="0">
              <a:spcBef>
                <a:spcPts val="0"/>
              </a:spcBef>
              <a:spcAft>
                <a:spcPts val="0"/>
              </a:spcAft>
              <a:buNone/>
            </a:pPr>
            <a:r>
              <a:rPr lang="en-GB" sz="1800">
                <a:latin typeface="Calibri"/>
                <a:ea typeface="Calibri"/>
                <a:cs typeface="Calibri"/>
                <a:sym typeface="Calibri"/>
              </a:rPr>
              <a:t> </a:t>
            </a:r>
            <a:endParaRPr/>
          </a:p>
          <a:p>
            <a:pPr marL="0" lvl="0" indent="0" algn="l" rtl="0">
              <a:spcBef>
                <a:spcPts val="0"/>
              </a:spcBef>
              <a:spcAft>
                <a:spcPts val="0"/>
              </a:spcAft>
              <a:buNone/>
            </a:pPr>
            <a:r>
              <a:rPr lang="en-GB" sz="1800" b="1">
                <a:solidFill>
                  <a:srgbClr val="2F5496"/>
                </a:solidFill>
                <a:latin typeface="Calibri"/>
                <a:ea typeface="Calibri"/>
                <a:cs typeface="Calibri"/>
                <a:sym typeface="Calibri"/>
              </a:rPr>
              <a:t>Recommendation</a:t>
            </a:r>
            <a:r>
              <a:rPr lang="en-GB" sz="1800" b="1">
                <a:latin typeface="Calibri"/>
                <a:ea typeface="Calibri"/>
                <a:cs typeface="Calibri"/>
                <a:sym typeface="Calibri"/>
              </a:rPr>
              <a:t>: </a:t>
            </a:r>
            <a:r>
              <a:rPr lang="en-GB" sz="1800">
                <a:latin typeface="Calibri"/>
                <a:ea typeface="Calibri"/>
                <a:cs typeface="Calibri"/>
                <a:sym typeface="Calibri"/>
              </a:rPr>
              <a:t>Increase awareness in staff working in asylum accommodation settings of the symptoms of active TB, how to access referral pathways and infection prevention and control measures. This is of particular importance in new reception centres being set up for children in K&amp;M.</a:t>
            </a:r>
            <a:endParaRPr/>
          </a:p>
          <a:p>
            <a:pPr marL="0" lvl="0" indent="0" algn="l" rtl="0">
              <a:spcBef>
                <a:spcPts val="0"/>
              </a:spcBef>
              <a:spcAft>
                <a:spcPts val="0"/>
              </a:spcAft>
              <a:buNone/>
            </a:pPr>
            <a:r>
              <a:rPr lang="en-GB" sz="1800">
                <a:latin typeface="Calibri"/>
                <a:ea typeface="Calibri"/>
                <a:cs typeface="Calibri"/>
                <a:sym typeface="Calibri"/>
              </a:rPr>
              <a:t> </a:t>
            </a:r>
            <a:endParaRPr/>
          </a:p>
          <a:p>
            <a:pPr marL="0" lvl="0" indent="0" algn="l" rtl="0">
              <a:spcBef>
                <a:spcPts val="0"/>
              </a:spcBef>
              <a:spcAft>
                <a:spcPts val="0"/>
              </a:spcAft>
              <a:buNone/>
            </a:pPr>
            <a:r>
              <a:rPr lang="en-GB" sz="1800" b="1">
                <a:solidFill>
                  <a:srgbClr val="2F5496"/>
                </a:solidFill>
                <a:latin typeface="Calibri"/>
                <a:ea typeface="Calibri"/>
                <a:cs typeface="Calibri"/>
                <a:sym typeface="Calibri"/>
              </a:rPr>
              <a:t>Recommendation</a:t>
            </a:r>
            <a:r>
              <a:rPr lang="en-GB" sz="1800" b="1">
                <a:latin typeface="Calibri"/>
                <a:ea typeface="Calibri"/>
                <a:cs typeface="Calibri"/>
                <a:sym typeface="Calibri"/>
              </a:rPr>
              <a:t>: </a:t>
            </a:r>
            <a:r>
              <a:rPr lang="en-GB" sz="1800">
                <a:latin typeface="Calibri"/>
                <a:ea typeface="Calibri"/>
                <a:cs typeface="Calibri"/>
                <a:sym typeface="Calibri"/>
              </a:rPr>
              <a:t>Establish a clear pathway in K&amp;M for initial health assessments for adult asylum seekers, including responsibility for screening for active TB, to reduce the likelihood of individuals with active TB being placed in accommodation settings without appropriate isolation.</a:t>
            </a:r>
            <a:endParaRPr/>
          </a:p>
          <a:p>
            <a:pPr marL="0" lvl="0" indent="0" algn="l" rtl="0">
              <a:spcBef>
                <a:spcPts val="0"/>
              </a:spcBef>
              <a:spcAft>
                <a:spcPts val="0"/>
              </a:spcAft>
              <a:buNone/>
            </a:pPr>
            <a:r>
              <a:rPr lang="en-GB" sz="1800">
                <a:latin typeface="Calibri"/>
                <a:ea typeface="Calibri"/>
                <a:cs typeface="Calibri"/>
                <a:sym typeface="Calibri"/>
              </a:rPr>
              <a:t> </a:t>
            </a:r>
            <a:endParaRPr/>
          </a:p>
          <a:p>
            <a:pPr marL="0" lvl="0" indent="0" algn="l" rtl="0">
              <a:spcBef>
                <a:spcPts val="0"/>
              </a:spcBef>
              <a:spcAft>
                <a:spcPts val="0"/>
              </a:spcAft>
              <a:buNone/>
            </a:pPr>
            <a:r>
              <a:rPr lang="en-GB" sz="1800" b="1">
                <a:solidFill>
                  <a:srgbClr val="2F5496"/>
                </a:solidFill>
                <a:latin typeface="Calibri"/>
                <a:ea typeface="Calibri"/>
                <a:cs typeface="Calibri"/>
                <a:sym typeface="Calibri"/>
              </a:rPr>
              <a:t>Recommendation</a:t>
            </a:r>
            <a:r>
              <a:rPr lang="en-GB" sz="1800" b="1">
                <a:latin typeface="Calibri"/>
                <a:ea typeface="Calibri"/>
                <a:cs typeface="Calibri"/>
                <a:sym typeface="Calibri"/>
              </a:rPr>
              <a:t>: </a:t>
            </a:r>
            <a:r>
              <a:rPr lang="en-GB" sz="1800">
                <a:latin typeface="Calibri"/>
                <a:ea typeface="Calibri"/>
                <a:cs typeface="Calibri"/>
                <a:sym typeface="Calibri"/>
              </a:rPr>
              <a:t>Explore the option for commissioning an outreach service or specialist general practice service for asylum seekers that can provide initial health assessments, including TB screening. This can also offer an opportunity to carry out health checks for other diseases and provide vaccinations and other prevention interventions. Good practice exemplars and recommendations for implementation can be found in the UKHSA IHG </a:t>
            </a:r>
            <a:r>
              <a:rPr lang="en-GB" sz="1800" u="sng">
                <a:solidFill>
                  <a:srgbClr val="0563C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toolkit</a:t>
            </a:r>
            <a:r>
              <a:rPr lang="en-GB" sz="1800">
                <a:latin typeface="Calibri"/>
                <a:ea typeface="Calibri"/>
                <a:cs typeface="Calibri"/>
                <a:sym typeface="Calibri"/>
              </a:rPr>
              <a:t> and Doctors of the World’s </a:t>
            </a:r>
            <a:r>
              <a:rPr lang="en-GB" sz="1800" u="sng">
                <a:solidFill>
                  <a:srgbClr val="0563C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toolkit</a:t>
            </a:r>
            <a:r>
              <a:rPr lang="en-GB" sz="1800">
                <a:latin typeface="Calibri"/>
                <a:ea typeface="Calibri"/>
                <a:cs typeface="Calibri"/>
                <a:sym typeface="Calibri"/>
              </a:rPr>
              <a:t>. </a:t>
            </a:r>
            <a:endParaRPr/>
          </a:p>
          <a:p>
            <a:pPr marL="0" lvl="0" indent="0" algn="l" rtl="0">
              <a:spcBef>
                <a:spcPts val="0"/>
              </a:spcBef>
              <a:spcAft>
                <a:spcPts val="0"/>
              </a:spcAft>
              <a:buNone/>
            </a:pPr>
            <a:r>
              <a:rPr lang="en-GB" sz="1800">
                <a:latin typeface="Calibri"/>
                <a:ea typeface="Calibri"/>
                <a:cs typeface="Calibri"/>
                <a:sym typeface="Calibri"/>
              </a:rPr>
              <a:t> </a:t>
            </a:r>
            <a:endParaRPr/>
          </a:p>
          <a:p>
            <a:pPr marL="0" lvl="0" indent="0" algn="l" rtl="0">
              <a:spcBef>
                <a:spcPts val="0"/>
              </a:spcBef>
              <a:spcAft>
                <a:spcPts val="0"/>
              </a:spcAft>
              <a:buNone/>
            </a:pPr>
            <a:r>
              <a:rPr lang="en-GB" sz="1800" b="1">
                <a:solidFill>
                  <a:srgbClr val="2F5496"/>
                </a:solidFill>
                <a:latin typeface="Calibri"/>
                <a:ea typeface="Calibri"/>
                <a:cs typeface="Calibri"/>
                <a:sym typeface="Calibri"/>
              </a:rPr>
              <a:t>Recommendation</a:t>
            </a:r>
            <a:r>
              <a:rPr lang="en-GB" sz="1800" b="1">
                <a:latin typeface="Calibri"/>
                <a:ea typeface="Calibri"/>
                <a:cs typeface="Calibri"/>
                <a:sym typeface="Calibri"/>
              </a:rPr>
              <a:t>: </a:t>
            </a:r>
            <a:r>
              <a:rPr lang="en-GB" sz="1800">
                <a:latin typeface="Calibri"/>
                <a:ea typeface="Calibri"/>
                <a:cs typeface="Calibri"/>
                <a:sym typeface="Calibri"/>
              </a:rPr>
              <a:t>Work with asylum accommodation settings and the Home Office to improve communication with TB services in K&amp;M to improve information sharing when cases move out of area before or during TB investigation and treatment. An exemplar of good practice for this recommendation is found in the UKHSA IHG </a:t>
            </a:r>
            <a:r>
              <a:rPr lang="en-GB" sz="1800" u="sng">
                <a:solidFill>
                  <a:srgbClr val="0563C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toolkit</a:t>
            </a:r>
            <a:r>
              <a:rPr lang="en-GB" sz="1800">
                <a:latin typeface="Calibri"/>
                <a:ea typeface="Calibri"/>
                <a:cs typeface="Calibri"/>
                <a:sym typeface="Calibri"/>
              </a:rPr>
              <a:t>.</a:t>
            </a:r>
            <a:endParaRPr/>
          </a:p>
          <a:p>
            <a:pPr marL="0" lvl="0" indent="0" algn="l" rtl="0">
              <a:spcBef>
                <a:spcPts val="0"/>
              </a:spcBef>
              <a:spcAft>
                <a:spcPts val="0"/>
              </a:spcAft>
              <a:buNone/>
            </a:pPr>
            <a:endParaRPr/>
          </a:p>
        </p:txBody>
      </p:sp>
      <p:sp>
        <p:nvSpPr>
          <p:cNvPr id="597" name="Google Shape;597;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8" name="Google Shape;618;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800" b="1">
                <a:solidFill>
                  <a:srgbClr val="2F5496"/>
                </a:solidFill>
                <a:latin typeface="Calibri"/>
                <a:ea typeface="Calibri"/>
                <a:cs typeface="Calibri"/>
                <a:sym typeface="Calibri"/>
              </a:rPr>
              <a:t>Recommendation</a:t>
            </a:r>
            <a:r>
              <a:rPr lang="en-GB" sz="1800">
                <a:latin typeface="Calibri"/>
                <a:ea typeface="Calibri"/>
                <a:cs typeface="Calibri"/>
                <a:sym typeface="Calibri"/>
              </a:rPr>
              <a:t>: Through engagement with primary care, improve understanding of how often migrants from high incidence countries are screened for active TB and LTBI in primary care and what barriers or issues may exist.</a:t>
            </a:r>
            <a:endParaRPr/>
          </a:p>
          <a:p>
            <a:pPr marL="0" lvl="0" indent="0" algn="l" rtl="0">
              <a:spcBef>
                <a:spcPts val="0"/>
              </a:spcBef>
              <a:spcAft>
                <a:spcPts val="0"/>
              </a:spcAft>
              <a:buNone/>
            </a:pPr>
            <a:r>
              <a:rPr lang="en-GB" sz="1800">
                <a:latin typeface="Calibri"/>
                <a:ea typeface="Calibri"/>
                <a:cs typeface="Calibri"/>
                <a:sym typeface="Calibri"/>
              </a:rPr>
              <a:t> </a:t>
            </a:r>
            <a:endParaRPr/>
          </a:p>
          <a:p>
            <a:pPr marL="0" lvl="0" indent="0" algn="l" rtl="0">
              <a:spcBef>
                <a:spcPts val="0"/>
              </a:spcBef>
              <a:spcAft>
                <a:spcPts val="0"/>
              </a:spcAft>
              <a:buNone/>
            </a:pPr>
            <a:r>
              <a:rPr lang="en-GB" sz="1800" b="1">
                <a:solidFill>
                  <a:srgbClr val="2F5496"/>
                </a:solidFill>
                <a:latin typeface="Calibri"/>
                <a:ea typeface="Calibri"/>
                <a:cs typeface="Calibri"/>
                <a:sym typeface="Calibri"/>
              </a:rPr>
              <a:t>Recommendation:</a:t>
            </a:r>
            <a:r>
              <a:rPr lang="en-GB" sz="1800">
                <a:latin typeface="Calibri"/>
                <a:ea typeface="Calibri"/>
                <a:cs typeface="Calibri"/>
                <a:sym typeface="Calibri"/>
              </a:rPr>
              <a:t> Consider implementation of a LTBI testing programme for migrants from high incidence countries in K&amp;M, to increase detection and treatment of LTBI and reduce the risk of reactivation to active TB.</a:t>
            </a:r>
            <a:endParaRPr/>
          </a:p>
          <a:p>
            <a:pPr marL="0" lvl="0" indent="0" algn="l" rtl="0">
              <a:spcBef>
                <a:spcPts val="0"/>
              </a:spcBef>
              <a:spcAft>
                <a:spcPts val="0"/>
              </a:spcAft>
              <a:buNone/>
            </a:pPr>
            <a:endParaRPr/>
          </a:p>
          <a:p>
            <a:pPr marL="0" lvl="0" indent="0" algn="l" rtl="0">
              <a:spcBef>
                <a:spcPts val="0"/>
              </a:spcBef>
              <a:spcAft>
                <a:spcPts val="0"/>
              </a:spcAft>
              <a:buNone/>
            </a:pPr>
            <a:r>
              <a:rPr lang="en-GB"/>
              <a:t>KPHO – Kent Public Health Observatory team</a:t>
            </a:r>
            <a:endParaRPr/>
          </a:p>
          <a:p>
            <a:pPr marL="0" lvl="0" indent="0" algn="l" rtl="0">
              <a:spcBef>
                <a:spcPts val="0"/>
              </a:spcBef>
              <a:spcAft>
                <a:spcPts val="0"/>
              </a:spcAft>
              <a:buNone/>
            </a:pPr>
            <a:r>
              <a:rPr lang="en-GB"/>
              <a:t>NHSE LTBI NHS England Latent TB infection</a:t>
            </a:r>
            <a:endParaRPr/>
          </a:p>
          <a:p>
            <a:pPr marL="0" lvl="0" indent="0" algn="l" rtl="0">
              <a:spcBef>
                <a:spcPts val="0"/>
              </a:spcBef>
              <a:spcAft>
                <a:spcPts val="0"/>
              </a:spcAft>
              <a:buNone/>
            </a:pPr>
            <a:r>
              <a:rPr lang="en-GB"/>
              <a:t>CCG – clinical commissioning group</a:t>
            </a:r>
            <a:endParaRPr/>
          </a:p>
          <a:p>
            <a:pPr marL="0" lvl="0" indent="0" algn="l" rtl="0">
              <a:spcBef>
                <a:spcPts val="0"/>
              </a:spcBef>
              <a:spcAft>
                <a:spcPts val="0"/>
              </a:spcAft>
              <a:buNone/>
            </a:pPr>
            <a:r>
              <a:rPr lang="en-GB"/>
              <a:t>HCW – healthcare worker</a:t>
            </a:r>
            <a:endParaRPr/>
          </a:p>
          <a:p>
            <a:pPr marL="0" lvl="0" indent="0" algn="l" rtl="0">
              <a:spcBef>
                <a:spcPts val="0"/>
              </a:spcBef>
              <a:spcAft>
                <a:spcPts val="0"/>
              </a:spcAft>
              <a:buNone/>
            </a:pPr>
            <a:endParaRPr/>
          </a:p>
          <a:p>
            <a:pPr marL="0" lvl="0" indent="0" algn="l" rtl="0">
              <a:spcBef>
                <a:spcPts val="0"/>
              </a:spcBef>
              <a:spcAft>
                <a:spcPts val="0"/>
              </a:spcAft>
              <a:buNone/>
            </a:pPr>
            <a:r>
              <a:rPr lang="en-GB"/>
              <a:t>Issues:</a:t>
            </a:r>
            <a:endParaRPr/>
          </a:p>
          <a:p>
            <a:pPr marL="171450" lvl="0" indent="-171450" algn="l" rtl="0">
              <a:spcBef>
                <a:spcPts val="0"/>
              </a:spcBef>
              <a:spcAft>
                <a:spcPts val="0"/>
              </a:spcAft>
              <a:buClr>
                <a:schemeClr val="dk1"/>
              </a:buClr>
              <a:buSzPts val="1200"/>
              <a:buFont typeface="Arial"/>
              <a:buChar char="-"/>
            </a:pPr>
            <a:r>
              <a:rPr lang="en-GB"/>
              <a:t>Based on one year of data </a:t>
            </a:r>
            <a:endParaRPr/>
          </a:p>
          <a:p>
            <a:pPr marL="171450" lvl="0" indent="-171450" algn="l" rtl="0">
              <a:spcBef>
                <a:spcPts val="0"/>
              </a:spcBef>
              <a:spcAft>
                <a:spcPts val="0"/>
              </a:spcAft>
              <a:buClr>
                <a:schemeClr val="dk1"/>
              </a:buClr>
              <a:buSzPts val="1200"/>
              <a:buFont typeface="Arial"/>
              <a:buChar char="-"/>
            </a:pPr>
            <a:r>
              <a:rPr lang="en-GB"/>
              <a:t>Applied the proportions of migrants identified in the five CCGs to the K&amp;M population – large range</a:t>
            </a:r>
            <a:endParaRPr/>
          </a:p>
          <a:p>
            <a:pPr marL="171450" lvl="0" indent="-171450" algn="l" rtl="0">
              <a:spcBef>
                <a:spcPts val="0"/>
              </a:spcBef>
              <a:spcAft>
                <a:spcPts val="0"/>
              </a:spcAft>
              <a:buClr>
                <a:schemeClr val="dk1"/>
              </a:buClr>
              <a:buSzPts val="1200"/>
              <a:buFont typeface="Arial"/>
              <a:buChar char="-"/>
            </a:pPr>
            <a:r>
              <a:rPr lang="en-GB"/>
              <a:t>Very low uptake of screening in these 5 CCGs, target is 25%</a:t>
            </a:r>
            <a:endParaRPr/>
          </a:p>
        </p:txBody>
      </p:sp>
      <p:sp>
        <p:nvSpPr>
          <p:cNvPr id="619" name="Google Shape;619;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2" name="Google Shape;652;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OH – occupational health</a:t>
            </a:r>
            <a:endParaRPr/>
          </a:p>
        </p:txBody>
      </p:sp>
      <p:sp>
        <p:nvSpPr>
          <p:cNvPr id="653" name="Google Shape;653;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3" name="Google Shape;673;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TB HNA took place over the last 12 months, joint project with UKHSA and Kent County Council, done at a system level for Kent and Medway</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06" name="Google Shape;20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3" name="Google Shape;69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325bea2b22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g325bea2b222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Surrey and Hampshire and Isle of Wight</a:t>
            </a:r>
            <a:endParaRPr/>
          </a:p>
          <a:p>
            <a:pPr marL="0" lvl="0" indent="0" algn="l" rtl="0">
              <a:spcBef>
                <a:spcPts val="0"/>
              </a:spcBef>
              <a:spcAft>
                <a:spcPts val="0"/>
              </a:spcAft>
              <a:buNone/>
            </a:pPr>
            <a:endParaRPr/>
          </a:p>
          <a:p>
            <a:pPr marL="0" lvl="0" indent="0" algn="l" rtl="0">
              <a:spcBef>
                <a:spcPts val="0"/>
              </a:spcBef>
              <a:spcAft>
                <a:spcPts val="0"/>
              </a:spcAft>
              <a:buNone/>
            </a:pPr>
            <a:r>
              <a:rPr lang="en-GB"/>
              <a:t>Quant data extracted by the Field Services TB team</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34" name="Google Shape;234;g325bea2b222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10 per 100,000 is the WHO’s threshold for high incidence.</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800"/>
              <a:buFont typeface="Calibri"/>
              <a:buNone/>
            </a:pPr>
            <a:r>
              <a:rPr lang="en-GB" sz="1800">
                <a:latin typeface="Calibri"/>
                <a:ea typeface="Calibri"/>
                <a:cs typeface="Calibri"/>
                <a:sym typeface="Calibri"/>
              </a:rPr>
              <a:t>The COVID-19 pandemic in 2020 had a significant impact on the detection and control of TB, leading to missed or delayed diagnoses and delayed initiation of treatment. </a:t>
            </a:r>
            <a:endParaRPr/>
          </a:p>
          <a:p>
            <a:pPr marL="0" lvl="0" indent="0" algn="l" rtl="0">
              <a:spcBef>
                <a:spcPts val="0"/>
              </a:spcBef>
              <a:spcAft>
                <a:spcPts val="0"/>
              </a:spcAft>
              <a:buNone/>
            </a:pPr>
            <a:endParaRPr/>
          </a:p>
          <a:p>
            <a:pPr marL="0" lvl="0" indent="0" algn="l" rtl="0">
              <a:spcBef>
                <a:spcPts val="0"/>
              </a:spcBef>
              <a:spcAft>
                <a:spcPts val="0"/>
              </a:spcAft>
              <a:buNone/>
            </a:pPr>
            <a:r>
              <a:rPr lang="en-GB"/>
              <a:t>England is not on track to achieve the WHO target. </a:t>
            </a:r>
            <a:endParaRPr/>
          </a:p>
          <a:p>
            <a:pPr marL="0" lvl="0" indent="0" algn="l" rtl="0">
              <a:spcBef>
                <a:spcPts val="0"/>
              </a:spcBef>
              <a:spcAft>
                <a:spcPts val="0"/>
              </a:spcAft>
              <a:buNone/>
            </a:pPr>
            <a:endParaRPr/>
          </a:p>
        </p:txBody>
      </p:sp>
      <p:sp>
        <p:nvSpPr>
          <p:cNvPr id="260" name="Google Shape;260;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SE-TBCB - South East TB Control Board </a:t>
            </a:r>
            <a:endParaRPr/>
          </a:p>
          <a:p>
            <a:pPr marL="0" lvl="0" indent="0" algn="l" rtl="0">
              <a:spcBef>
                <a:spcPts val="0"/>
              </a:spcBef>
              <a:spcAft>
                <a:spcPts val="0"/>
              </a:spcAft>
              <a:buNone/>
            </a:pPr>
            <a:r>
              <a:rPr lang="en-GB"/>
              <a:t>UKHSA – UK health security agency</a:t>
            </a:r>
            <a:endParaRPr/>
          </a:p>
          <a:p>
            <a:pPr marL="0" lvl="0" indent="0" algn="l" rtl="0">
              <a:spcBef>
                <a:spcPts val="0"/>
              </a:spcBef>
              <a:spcAft>
                <a:spcPts val="0"/>
              </a:spcAft>
              <a:buNone/>
            </a:pPr>
            <a:r>
              <a:rPr lang="en-GB"/>
              <a:t>ICB – integrated care board </a:t>
            </a:r>
            <a:endParaRPr/>
          </a:p>
          <a:p>
            <a:pPr marL="0" lvl="0" indent="0" algn="l" rtl="0">
              <a:spcBef>
                <a:spcPts val="0"/>
              </a:spcBef>
              <a:spcAft>
                <a:spcPts val="0"/>
              </a:spcAft>
              <a:buNone/>
            </a:pPr>
            <a:r>
              <a:rPr lang="en-GB"/>
              <a:t>HNA – health needs assessment </a:t>
            </a:r>
            <a:endParaRPr/>
          </a:p>
          <a:p>
            <a:pPr marL="0" lvl="0" indent="0" algn="l" rtl="0">
              <a:spcBef>
                <a:spcPts val="0"/>
              </a:spcBef>
              <a:spcAft>
                <a:spcPts val="0"/>
              </a:spcAft>
              <a:buNone/>
            </a:pPr>
            <a:endParaRPr/>
          </a:p>
          <a:p>
            <a:pPr marL="0" lvl="0" indent="0" algn="l" rtl="0">
              <a:spcBef>
                <a:spcPts val="0"/>
              </a:spcBef>
              <a:spcAft>
                <a:spcPts val="0"/>
              </a:spcAft>
              <a:buNone/>
            </a:pPr>
            <a:r>
              <a:rPr lang="en-GB"/>
              <a:t>The last HNA was in 2016 – significant changes since then. </a:t>
            </a:r>
            <a:endParaRPr/>
          </a:p>
        </p:txBody>
      </p:sp>
      <p:sp>
        <p:nvSpPr>
          <p:cNvPr id="287" name="Google Shape;28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Most of the TB notification data is from 2014 to 2023, extracted from NTBS (national TB surveillance system). </a:t>
            </a:r>
            <a:endParaRPr/>
          </a:p>
          <a:p>
            <a:pPr marL="0" lvl="0" indent="0" algn="l" rtl="0">
              <a:spcBef>
                <a:spcPts val="0"/>
              </a:spcBef>
              <a:spcAft>
                <a:spcPts val="0"/>
              </a:spcAft>
              <a:buNone/>
            </a:pPr>
            <a:r>
              <a:rPr lang="en-GB"/>
              <a:t>Lowest incidence in Sevenoaks and Tonbridge &amp; Malling.</a:t>
            </a:r>
            <a:endParaRPr/>
          </a:p>
          <a:p>
            <a:pPr marL="0" lvl="0" indent="0" algn="l" rtl="0">
              <a:spcBef>
                <a:spcPts val="0"/>
              </a:spcBef>
              <a:spcAft>
                <a:spcPts val="0"/>
              </a:spcAft>
              <a:buNone/>
            </a:pPr>
            <a:r>
              <a:rPr lang="en-GB"/>
              <a:t>Similar age/sex breakdown to the South East - over the 10 year period.</a:t>
            </a:r>
            <a:endParaRPr/>
          </a:p>
          <a:p>
            <a:pPr marL="0" lvl="0" indent="0" algn="l" rtl="0">
              <a:spcBef>
                <a:spcPts val="0"/>
              </a:spcBef>
              <a:spcAft>
                <a:spcPts val="0"/>
              </a:spcAft>
              <a:buNone/>
            </a:pPr>
            <a:endParaRPr/>
          </a:p>
          <a:p>
            <a:pPr marL="0" lvl="0" indent="0" algn="l" rtl="0">
              <a:spcBef>
                <a:spcPts val="0"/>
              </a:spcBef>
              <a:spcAft>
                <a:spcPts val="0"/>
              </a:spcAft>
              <a:buNone/>
            </a:pPr>
            <a:r>
              <a:rPr lang="en-GB"/>
              <a:t>Nationally, largest increase in 2023 in those who had entered the UK recently (&gt;2 years)</a:t>
            </a:r>
            <a:endParaRPr/>
          </a:p>
          <a:p>
            <a:pPr marL="0" lvl="0" indent="0" algn="l" rtl="0">
              <a:spcBef>
                <a:spcPts val="0"/>
              </a:spcBef>
              <a:spcAft>
                <a:spcPts val="0"/>
              </a:spcAft>
              <a:buNone/>
            </a:pPr>
            <a:endParaRPr/>
          </a:p>
          <a:p>
            <a:pPr marL="0" lvl="0" indent="0" algn="l" rtl="0">
              <a:spcBef>
                <a:spcPts val="0"/>
              </a:spcBef>
              <a:spcAft>
                <a:spcPts val="0"/>
              </a:spcAft>
              <a:buNone/>
            </a:pPr>
            <a:r>
              <a:rPr lang="en-GB" b="1"/>
              <a:t>Recommendation:</a:t>
            </a:r>
            <a:r>
              <a:rPr lang="en-GB"/>
              <a:t> monitor rates in those entering the UK recently, ?due to active TB in migrants who did not have pre-entry screening.</a:t>
            </a:r>
            <a:endParaRPr/>
          </a:p>
          <a:p>
            <a:pPr marL="0" lvl="0" indent="0" algn="l" rtl="0">
              <a:spcBef>
                <a:spcPts val="0"/>
              </a:spcBef>
              <a:spcAft>
                <a:spcPts val="0"/>
              </a:spcAft>
              <a:buNone/>
            </a:pPr>
            <a:endParaRPr/>
          </a:p>
          <a:p>
            <a:pPr marL="0" lvl="0" indent="0" algn="l" rtl="0">
              <a:spcBef>
                <a:spcPts val="0"/>
              </a:spcBef>
              <a:spcAft>
                <a:spcPts val="0"/>
              </a:spcAft>
              <a:buNone/>
            </a:pPr>
            <a:r>
              <a:rPr lang="en-GB"/>
              <a:t>All healthcare workers should have TB screened for in occupational health checks. Unclear from the data if this represents an issue with health checks. Latent TB may be diagnosed but it is not compulsory to have treatment.</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rgbClr val="2F5496"/>
              </a:buClr>
              <a:buSzPts val="1800"/>
              <a:buFont typeface="Calibri"/>
              <a:buNone/>
            </a:pPr>
            <a:r>
              <a:rPr lang="en-GB" sz="1800" b="1">
                <a:solidFill>
                  <a:srgbClr val="2F5496"/>
                </a:solidFill>
                <a:latin typeface="Calibri"/>
                <a:ea typeface="Calibri"/>
                <a:cs typeface="Calibri"/>
                <a:sym typeface="Calibri"/>
              </a:rPr>
              <a:t>Recommendation</a:t>
            </a:r>
            <a:r>
              <a:rPr lang="en-GB" sz="1800" b="1">
                <a:latin typeface="Calibri"/>
                <a:ea typeface="Calibri"/>
                <a:cs typeface="Calibri"/>
                <a:sym typeface="Calibri"/>
              </a:rPr>
              <a:t>: </a:t>
            </a:r>
            <a:r>
              <a:rPr lang="en-GB" sz="1800">
                <a:latin typeface="Calibri"/>
                <a:ea typeface="Calibri"/>
                <a:cs typeface="Calibri"/>
                <a:sym typeface="Calibri"/>
              </a:rPr>
              <a:t>Engage with occupational health departments to understand where issues may arise in pre-employment screening for active and latent TB. Explore the options for ensuring screening takes place, including reviewing existing service specifications.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14" name="Google Shape;31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K&amp;M = Kent &amp; Medway</a:t>
            </a:r>
            <a:endParaRPr/>
          </a:p>
          <a:p>
            <a:pPr marL="0" lvl="0" indent="0" algn="l" rtl="0">
              <a:spcBef>
                <a:spcPts val="0"/>
              </a:spcBef>
              <a:spcAft>
                <a:spcPts val="0"/>
              </a:spcAft>
              <a:buNone/>
            </a:pPr>
            <a:endParaRPr/>
          </a:p>
          <a:p>
            <a:pPr marL="0" lvl="0" indent="0" algn="l" rtl="0">
              <a:spcBef>
                <a:spcPts val="0"/>
              </a:spcBef>
              <a:spcAft>
                <a:spcPts val="0"/>
              </a:spcAft>
              <a:buNone/>
            </a:pPr>
            <a:r>
              <a:rPr lang="en-GB"/>
              <a:t>TB infection is associated with many social determinants of health (conditions in which people are born, live and work, influencing health inequalities). Social risk factors are those that can lead to people experiencing social exclusion, stigma and discrimination, resulting in barriers in access to healthcare and poor health outcomes. (</a:t>
            </a:r>
            <a:r>
              <a:rPr lang="en-GB" u="sng">
                <a:solidFill>
                  <a:schemeClr val="hlink"/>
                </a:solidFill>
                <a:hlinkClick r:id="rId3"/>
              </a:rPr>
              <a:t>TB incidence and epidemiology, England, 2022 - GOV.UK</a:t>
            </a:r>
            <a:r>
              <a:rPr lang="en-GB"/>
              <a:t>). These factors are often intersecting. </a:t>
            </a:r>
            <a:endParaRPr/>
          </a:p>
          <a:p>
            <a:pPr marL="0" lvl="0" indent="0" algn="l" rtl="0">
              <a:spcBef>
                <a:spcPts val="0"/>
              </a:spcBef>
              <a:spcAft>
                <a:spcPts val="0"/>
              </a:spcAft>
              <a:buNone/>
            </a:pPr>
            <a:endParaRPr/>
          </a:p>
          <a:p>
            <a:pPr marL="0" lvl="0" indent="0" algn="l" rtl="0">
              <a:spcBef>
                <a:spcPts val="0"/>
              </a:spcBef>
              <a:spcAft>
                <a:spcPts val="0"/>
              </a:spcAft>
              <a:buNone/>
            </a:pPr>
            <a:r>
              <a:rPr lang="en-GB"/>
              <a:t>Only 6 Social risk factors collected in NTBS.</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rgbClr val="2F5496"/>
              </a:buClr>
              <a:buSzPts val="1200"/>
              <a:buFont typeface="Calibri"/>
              <a:buNone/>
            </a:pPr>
            <a:r>
              <a:rPr lang="en-GB" sz="1200" b="1">
                <a:solidFill>
                  <a:srgbClr val="2F5496"/>
                </a:solidFill>
                <a:latin typeface="Calibri"/>
                <a:ea typeface="Calibri"/>
                <a:cs typeface="Calibri"/>
                <a:sym typeface="Calibri"/>
              </a:rPr>
              <a:t>Recommendation</a:t>
            </a:r>
            <a:r>
              <a:rPr lang="en-GB" sz="1200" b="1">
                <a:latin typeface="Calibri"/>
                <a:ea typeface="Calibri"/>
                <a:cs typeface="Calibri"/>
                <a:sym typeface="Calibri"/>
              </a:rPr>
              <a:t>: </a:t>
            </a:r>
            <a:r>
              <a:rPr lang="en-GB" sz="1200">
                <a:latin typeface="Calibri"/>
                <a:ea typeface="Calibri"/>
                <a:cs typeface="Calibri"/>
                <a:sym typeface="Calibri"/>
              </a:rPr>
              <a:t>To consider introducing active case finding outreach services in K&amp;M, such as the UCLH Find &amp; Treat service (and other examples can be found in the </a:t>
            </a:r>
            <a:r>
              <a:rPr lang="en-GB" sz="1200" u="sng">
                <a:solidFill>
                  <a:srgbClr val="0563C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TB IHG toolkit</a:t>
            </a:r>
            <a:r>
              <a:rPr lang="en-GB" sz="1200">
                <a:latin typeface="Calibri"/>
                <a:ea typeface="Calibri"/>
                <a:cs typeface="Calibri"/>
                <a:sym typeface="Calibri"/>
              </a:rPr>
              <a:t>), to identify more undiagnosed TB cases, particularly in inclusion health groups. This is likely to be of benefit, given the high proportion of socially complex cases identified in K&amp;M. </a:t>
            </a:r>
            <a:endParaRPr/>
          </a:p>
          <a:p>
            <a:pPr marL="0" marR="0" lvl="0" indent="0" algn="l" rtl="0">
              <a:lnSpc>
                <a:spcPct val="100000"/>
              </a:lnSpc>
              <a:spcBef>
                <a:spcPts val="0"/>
              </a:spcBef>
              <a:spcAft>
                <a:spcPts val="0"/>
              </a:spcAft>
              <a:buClr>
                <a:schemeClr val="dk1"/>
              </a:buClr>
              <a:buSzPts val="1200"/>
              <a:buFont typeface="Arial"/>
              <a:buNone/>
            </a:pPr>
            <a:endParaRPr sz="1200">
              <a:latin typeface="Calibri"/>
              <a:ea typeface="Calibri"/>
              <a:cs typeface="Calibri"/>
              <a:sym typeface="Calibri"/>
            </a:endParaRPr>
          </a:p>
          <a:p>
            <a:pPr marL="0" marR="0" lvl="0" indent="0" algn="l" rtl="0">
              <a:lnSpc>
                <a:spcPct val="100000"/>
              </a:lnSpc>
              <a:spcBef>
                <a:spcPts val="0"/>
              </a:spcBef>
              <a:spcAft>
                <a:spcPts val="0"/>
              </a:spcAft>
              <a:buClr>
                <a:srgbClr val="2F5496"/>
              </a:buClr>
              <a:buSzPts val="1200"/>
              <a:buFont typeface="Calibri"/>
              <a:buNone/>
            </a:pPr>
            <a:r>
              <a:rPr lang="en-GB" sz="1200" b="1">
                <a:solidFill>
                  <a:srgbClr val="2F5496"/>
                </a:solidFill>
                <a:latin typeface="Calibri"/>
                <a:ea typeface="Calibri"/>
                <a:cs typeface="Calibri"/>
                <a:sym typeface="Calibri"/>
              </a:rPr>
              <a:t>Recommendation</a:t>
            </a:r>
            <a:r>
              <a:rPr lang="en-GB" sz="1200">
                <a:latin typeface="Calibri"/>
                <a:ea typeface="Calibri"/>
                <a:cs typeface="Calibri"/>
                <a:sym typeface="Calibri"/>
              </a:rPr>
              <a:t>: TB prevention and early diagnosis should be focussed in areas and population groups where social risk factors for TB infection are highest, including drug and alcohol misuse, homelessness, prisoners and deprived areas.   </a:t>
            </a:r>
            <a:endParaRPr/>
          </a:p>
          <a:p>
            <a:pPr marL="0" marR="0" lvl="0" indent="0" algn="l" rtl="0">
              <a:lnSpc>
                <a:spcPct val="100000"/>
              </a:lnSpc>
              <a:spcBef>
                <a:spcPts val="0"/>
              </a:spcBef>
              <a:spcAft>
                <a:spcPts val="0"/>
              </a:spcAft>
              <a:buClr>
                <a:schemeClr val="dk1"/>
              </a:buClr>
              <a:buSzPts val="1200"/>
              <a:buFont typeface="Arial"/>
              <a:buNone/>
            </a:pPr>
            <a:endParaRPr sz="1200">
              <a:latin typeface="Calibri"/>
              <a:ea typeface="Calibri"/>
              <a:cs typeface="Calibri"/>
              <a:sym typeface="Calibri"/>
            </a:endParaRPr>
          </a:p>
          <a:p>
            <a:pPr marL="0" lvl="0" indent="0" algn="l" rtl="0">
              <a:spcBef>
                <a:spcPts val="0"/>
              </a:spcBef>
              <a:spcAft>
                <a:spcPts val="0"/>
              </a:spcAft>
              <a:buNone/>
            </a:pPr>
            <a:r>
              <a:rPr lang="en-GB"/>
              <a:t> </a:t>
            </a:r>
            <a:endParaRPr/>
          </a:p>
          <a:p>
            <a:pPr marL="0" lvl="0" indent="0" algn="l" rtl="0">
              <a:spcBef>
                <a:spcPts val="0"/>
              </a:spcBef>
              <a:spcAft>
                <a:spcPts val="0"/>
              </a:spcAft>
              <a:buNone/>
            </a:pPr>
            <a:endParaRPr/>
          </a:p>
        </p:txBody>
      </p:sp>
      <p:sp>
        <p:nvSpPr>
          <p:cNvPr id="342" name="Google Shape;342;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325bea2b222_0_1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6" name="Google Shape;366;g325bea2b222_0_1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Cohort review – </a:t>
            </a:r>
            <a:r>
              <a:rPr lang="en-GB" sz="1800">
                <a:latin typeface="Calibri"/>
                <a:ea typeface="Calibri"/>
                <a:cs typeface="Calibri"/>
                <a:sym typeface="Calibri"/>
              </a:rPr>
              <a:t>systematic review of all TB cases notified in a 3 to 4-month period, to review outcomes for those patients and identify issues arising in the area. </a:t>
            </a:r>
            <a:r>
              <a:rPr lang="en-GB"/>
              <a:t> </a:t>
            </a:r>
            <a:endParaRPr/>
          </a:p>
          <a:p>
            <a:pPr marL="0" lvl="0" indent="0" algn="l" rtl="0">
              <a:lnSpc>
                <a:spcPct val="100000"/>
              </a:lnSpc>
              <a:spcBef>
                <a:spcPts val="0"/>
              </a:spcBef>
              <a:spcAft>
                <a:spcPts val="0"/>
              </a:spcAft>
              <a:buSzPts val="1400"/>
              <a:buNone/>
            </a:pPr>
            <a:r>
              <a:rPr lang="en-GB"/>
              <a:t>Data here is also from NTBS, between 2014 and 2023.</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b="0"/>
              <a:t>If presenting outside of public health </a:t>
            </a:r>
            <a:r>
              <a:rPr lang="en-GB"/>
              <a:t>- TB can cause pulmonary disease (infectious = public health concern), and extra-pulmonary disease (can affect most areas of the body).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All suspected TB cases should have a sample tested for diagnosis.</a:t>
            </a:r>
            <a:endParaRPr/>
          </a:p>
          <a:p>
            <a:pPr marL="0" marR="0" lvl="0" indent="0" algn="l" rtl="0">
              <a:lnSpc>
                <a:spcPct val="100000"/>
              </a:lnSpc>
              <a:spcBef>
                <a:spcPts val="0"/>
              </a:spcBef>
              <a:spcAft>
                <a:spcPts val="0"/>
              </a:spcAft>
              <a:buClr>
                <a:schemeClr val="dk1"/>
              </a:buClr>
              <a:buSzPts val="1800"/>
              <a:buFont typeface="Arial"/>
              <a:buNone/>
            </a:pPr>
            <a:endParaRPr sz="1800">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r>
              <a:rPr lang="en-GB" sz="1800">
                <a:latin typeface="Calibri"/>
                <a:ea typeface="Calibri"/>
                <a:cs typeface="Calibri"/>
                <a:sym typeface="Calibri"/>
              </a:rPr>
              <a:t>MDR – multi-drug resistant = resistant to rifampicin, with or without isoniazid (</a:t>
            </a:r>
            <a:r>
              <a:rPr lang="en-GB" sz="2800" u="sng">
                <a:solidFill>
                  <a:schemeClr val="hlink"/>
                </a:solidFill>
                <a:hlinkClick r:id="rId3"/>
              </a:rPr>
              <a:t>Methodology and definitions - GOV.UK</a:t>
            </a:r>
            <a:r>
              <a:rPr lang="en-GB" sz="2800"/>
              <a:t>) – 7 cases is low. </a:t>
            </a:r>
            <a:endParaRPr/>
          </a:p>
          <a:p>
            <a:pPr marL="0" marR="0" lvl="0" indent="0" algn="l" rtl="0">
              <a:lnSpc>
                <a:spcPct val="100000"/>
              </a:lnSpc>
              <a:spcBef>
                <a:spcPts val="0"/>
              </a:spcBef>
              <a:spcAft>
                <a:spcPts val="0"/>
              </a:spcAft>
              <a:buClr>
                <a:schemeClr val="dk1"/>
              </a:buClr>
              <a:buSzPts val="2800"/>
              <a:buFont typeface="Arial"/>
              <a:buNone/>
            </a:pPr>
            <a:endParaRPr sz="2800">
              <a:latin typeface="Calibri"/>
              <a:ea typeface="Calibri"/>
              <a:cs typeface="Calibri"/>
              <a:sym typeface="Calibri"/>
            </a:endParaRPr>
          </a:p>
          <a:p>
            <a:pPr marL="0" marR="0" lvl="0" indent="0" algn="l" rtl="0">
              <a:lnSpc>
                <a:spcPct val="100000"/>
              </a:lnSpc>
              <a:spcBef>
                <a:spcPts val="0"/>
              </a:spcBef>
              <a:spcAft>
                <a:spcPts val="0"/>
              </a:spcAft>
              <a:buClr>
                <a:schemeClr val="dk1"/>
              </a:buClr>
              <a:buSzPts val="2800"/>
              <a:buFont typeface="Calibri"/>
              <a:buNone/>
            </a:pPr>
            <a:r>
              <a:rPr lang="en-GB" sz="2800">
                <a:latin typeface="Calibri"/>
                <a:ea typeface="Calibri"/>
                <a:cs typeface="Calibri"/>
                <a:sym typeface="Calibri"/>
              </a:rPr>
              <a:t>HIV – untreated HIV infection increases the risk of developing active TB disease.</a:t>
            </a:r>
            <a:endParaRPr/>
          </a:p>
          <a:p>
            <a:pPr marL="0" lvl="0" indent="0" algn="l" rtl="0">
              <a:lnSpc>
                <a:spcPct val="100000"/>
              </a:lnSpc>
              <a:spcBef>
                <a:spcPts val="0"/>
              </a:spcBef>
              <a:spcAft>
                <a:spcPts val="0"/>
              </a:spcAft>
              <a:buSzPts val="1400"/>
              <a:buNone/>
            </a:pPr>
            <a:r>
              <a:rPr lang="en-GB" sz="2800"/>
              <a:t>Contacts = assessment and screening of close contacts of people with TB to identify undiagnosed active or latent TB</a:t>
            </a:r>
            <a:endParaRPr/>
          </a:p>
          <a:p>
            <a:pPr marL="0" lvl="0" indent="0" algn="l" rtl="0">
              <a:lnSpc>
                <a:spcPct val="100000"/>
              </a:lnSpc>
              <a:spcBef>
                <a:spcPts val="0"/>
              </a:spcBef>
              <a:spcAft>
                <a:spcPts val="0"/>
              </a:spcAft>
              <a:buSzPts val="1400"/>
              <a:buNone/>
            </a:pPr>
            <a:endParaRPr sz="2800"/>
          </a:p>
          <a:p>
            <a:pPr marL="0" lvl="0" indent="0" algn="l" rtl="0">
              <a:lnSpc>
                <a:spcPct val="100000"/>
              </a:lnSpc>
              <a:spcBef>
                <a:spcPts val="0"/>
              </a:spcBef>
              <a:spcAft>
                <a:spcPts val="0"/>
              </a:spcAft>
              <a:buSzPts val="1400"/>
              <a:buNone/>
            </a:pPr>
            <a:r>
              <a:rPr lang="en-GB" sz="2800"/>
              <a:t>K&amp;M consistently better than the South East average</a:t>
            </a:r>
            <a:endParaRPr/>
          </a:p>
          <a:p>
            <a:pPr marL="0" marR="0" lvl="0" indent="0" algn="l" rtl="0">
              <a:lnSpc>
                <a:spcPct val="100000"/>
              </a:lnSpc>
              <a:spcBef>
                <a:spcPts val="0"/>
              </a:spcBef>
              <a:spcAft>
                <a:spcPts val="0"/>
              </a:spcAft>
              <a:buClr>
                <a:schemeClr val="dk1"/>
              </a:buClr>
              <a:buSzPts val="2800"/>
              <a:buFont typeface="Arial"/>
              <a:buNone/>
            </a:pPr>
            <a:endParaRPr sz="2800">
              <a:latin typeface="Calibri"/>
              <a:ea typeface="Calibri"/>
              <a:cs typeface="Calibri"/>
              <a:sym typeface="Calibri"/>
            </a:endParaRPr>
          </a:p>
          <a:p>
            <a:pPr marL="0" marR="0" lvl="0" indent="0" algn="l" rtl="0">
              <a:lnSpc>
                <a:spcPct val="100000"/>
              </a:lnSpc>
              <a:spcBef>
                <a:spcPts val="0"/>
              </a:spcBef>
              <a:spcAft>
                <a:spcPts val="0"/>
              </a:spcAft>
              <a:buClr>
                <a:schemeClr val="dk1"/>
              </a:buClr>
              <a:buSzPts val="2800"/>
              <a:buFont typeface="Arial"/>
              <a:buNone/>
            </a:pPr>
            <a:endParaRPr sz="2800">
              <a:latin typeface="Calibri"/>
              <a:ea typeface="Calibri"/>
              <a:cs typeface="Calibri"/>
              <a:sym typeface="Calibri"/>
            </a:endParaRPr>
          </a:p>
          <a:p>
            <a:pPr marL="0" marR="0" lvl="0" indent="0" algn="l" rtl="0">
              <a:lnSpc>
                <a:spcPct val="100000"/>
              </a:lnSpc>
              <a:spcBef>
                <a:spcPts val="0"/>
              </a:spcBef>
              <a:spcAft>
                <a:spcPts val="0"/>
              </a:spcAft>
              <a:buClr>
                <a:srgbClr val="2F5496"/>
              </a:buClr>
              <a:buSzPts val="1800"/>
              <a:buFont typeface="Calibri"/>
              <a:buNone/>
            </a:pPr>
            <a:r>
              <a:rPr lang="en-GB" sz="1800" b="1">
                <a:solidFill>
                  <a:srgbClr val="2F5496"/>
                </a:solidFill>
                <a:latin typeface="Calibri"/>
                <a:ea typeface="Calibri"/>
                <a:cs typeface="Calibri"/>
                <a:sym typeface="Calibri"/>
              </a:rPr>
              <a:t>Recommendation</a:t>
            </a:r>
            <a:r>
              <a:rPr lang="en-GB" sz="1800">
                <a:latin typeface="Calibri"/>
                <a:ea typeface="Calibri"/>
                <a:cs typeface="Calibri"/>
                <a:sym typeface="Calibri"/>
              </a:rPr>
              <a:t>: To ensure all people with TB are offered a HIV test.</a:t>
            </a:r>
            <a:endParaRPr/>
          </a:p>
          <a:p>
            <a:pPr marL="0" marR="0" lvl="0" indent="0" algn="l" rtl="0">
              <a:lnSpc>
                <a:spcPct val="100000"/>
              </a:lnSpc>
              <a:spcBef>
                <a:spcPts val="0"/>
              </a:spcBef>
              <a:spcAft>
                <a:spcPts val="0"/>
              </a:spcAft>
              <a:buClr>
                <a:schemeClr val="dk1"/>
              </a:buClr>
              <a:buSzPts val="2800"/>
              <a:buFont typeface="Arial"/>
              <a:buNone/>
            </a:pPr>
            <a:endParaRPr sz="2800">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Arial"/>
              <a:buNone/>
            </a:pPr>
            <a:endParaRPr sz="1800">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Arial"/>
              <a:buNone/>
            </a:pPr>
            <a:endParaRPr sz="1800">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367" name="Google Shape;367;g325bea2b222_0_14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7" name="Google Shape;39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Cohort review – </a:t>
            </a:r>
            <a:r>
              <a:rPr lang="en-GB" sz="1800">
                <a:latin typeface="Calibri"/>
                <a:ea typeface="Calibri"/>
                <a:cs typeface="Calibri"/>
                <a:sym typeface="Calibri"/>
              </a:rPr>
              <a:t>systematic review of all TB cases notified in a 3 to 4-month period, to review outcomes for those patients and identify issues arising in the area. </a:t>
            </a:r>
            <a:r>
              <a:rPr lang="en-GB"/>
              <a:t> </a:t>
            </a:r>
            <a:endParaRPr/>
          </a:p>
          <a:p>
            <a:pPr marL="0" marR="0" lvl="0" indent="0" algn="l" rtl="0">
              <a:lnSpc>
                <a:spcPct val="100000"/>
              </a:lnSpc>
              <a:spcBef>
                <a:spcPts val="0"/>
              </a:spcBef>
              <a:spcAft>
                <a:spcPts val="0"/>
              </a:spcAft>
              <a:buClr>
                <a:schemeClr val="dk1"/>
              </a:buClr>
              <a:buSzPts val="2800"/>
              <a:buFont typeface="Arial"/>
              <a:buNone/>
            </a:pPr>
            <a:endParaRPr sz="2800">
              <a:latin typeface="Calibri"/>
              <a:ea typeface="Calibri"/>
              <a:cs typeface="Calibri"/>
              <a:sym typeface="Calibri"/>
            </a:endParaRPr>
          </a:p>
          <a:p>
            <a:pPr marL="0" lvl="0" indent="0" algn="l" rtl="0">
              <a:spcBef>
                <a:spcPts val="0"/>
              </a:spcBef>
              <a:spcAft>
                <a:spcPts val="0"/>
              </a:spcAft>
              <a:buNone/>
            </a:pPr>
            <a:endParaRPr sz="2800"/>
          </a:p>
          <a:p>
            <a:pPr marL="0" lvl="0" indent="0" algn="l" rtl="0">
              <a:spcBef>
                <a:spcPts val="0"/>
              </a:spcBef>
              <a:spcAft>
                <a:spcPts val="0"/>
              </a:spcAft>
              <a:buNone/>
            </a:pPr>
            <a:r>
              <a:rPr lang="en-GB" sz="2800"/>
              <a:t>Enhanced case management = enhanced support from TB nursing teams required due to clinical or social issues that can impact on treatment completion.</a:t>
            </a:r>
            <a:endParaRPr/>
          </a:p>
          <a:p>
            <a:pPr marL="0" lvl="0" indent="0" algn="l" rtl="0">
              <a:spcBef>
                <a:spcPts val="0"/>
              </a:spcBef>
              <a:spcAft>
                <a:spcPts val="0"/>
              </a:spcAft>
              <a:buNone/>
            </a:pPr>
            <a:r>
              <a:rPr lang="en-GB" sz="2800"/>
              <a:t>DOT = directly observed therapy</a:t>
            </a:r>
            <a:endParaRPr/>
          </a:p>
          <a:p>
            <a:pPr marL="0" lvl="0" indent="0" algn="l" rtl="0">
              <a:spcBef>
                <a:spcPts val="0"/>
              </a:spcBef>
              <a:spcAft>
                <a:spcPts val="0"/>
              </a:spcAft>
              <a:buNone/>
            </a:pPr>
            <a:r>
              <a:rPr lang="en-GB" sz="2800"/>
              <a:t>VOT = video observed therapy</a:t>
            </a:r>
            <a:endParaRPr/>
          </a:p>
          <a:p>
            <a:pPr marL="0" lvl="0" indent="0" algn="l" rtl="0">
              <a:spcBef>
                <a:spcPts val="0"/>
              </a:spcBef>
              <a:spcAft>
                <a:spcPts val="0"/>
              </a:spcAft>
              <a:buNone/>
            </a:pPr>
            <a:endParaRPr sz="2800"/>
          </a:p>
          <a:p>
            <a:pPr marL="0" marR="0" lvl="0" indent="0" algn="l" rtl="0">
              <a:lnSpc>
                <a:spcPct val="100000"/>
              </a:lnSpc>
              <a:spcBef>
                <a:spcPts val="0"/>
              </a:spcBef>
              <a:spcAft>
                <a:spcPts val="0"/>
              </a:spcAft>
              <a:buClr>
                <a:srgbClr val="2F5496"/>
              </a:buClr>
              <a:buSzPts val="4000"/>
              <a:buFont typeface="Calibri"/>
              <a:buNone/>
            </a:pPr>
            <a:r>
              <a:rPr lang="en-GB" sz="4000" b="1">
                <a:solidFill>
                  <a:srgbClr val="2F5496"/>
                </a:solidFill>
                <a:latin typeface="Calibri"/>
                <a:ea typeface="Calibri"/>
                <a:cs typeface="Calibri"/>
                <a:sym typeface="Calibri"/>
              </a:rPr>
              <a:t>Recommendation</a:t>
            </a:r>
            <a:r>
              <a:rPr lang="en-GB" sz="4000">
                <a:latin typeface="Calibri"/>
                <a:ea typeface="Calibri"/>
                <a:cs typeface="Calibri"/>
                <a:sym typeface="Calibri"/>
              </a:rPr>
              <a:t>: Ensure all TB services have the resources required, including sufficient TB case managers, and DOT/VOT availability to support the high proportion of cases requiring enhanced case management.</a:t>
            </a:r>
            <a:endParaRPr/>
          </a:p>
          <a:p>
            <a:pPr marL="0" marR="0" lvl="0" indent="0" algn="l" rtl="0">
              <a:lnSpc>
                <a:spcPct val="100000"/>
              </a:lnSpc>
              <a:spcBef>
                <a:spcPts val="0"/>
              </a:spcBef>
              <a:spcAft>
                <a:spcPts val="0"/>
              </a:spcAft>
              <a:buClr>
                <a:schemeClr val="dk1"/>
              </a:buClr>
              <a:buSzPts val="2800"/>
              <a:buFont typeface="Arial"/>
              <a:buNone/>
            </a:pPr>
            <a:endParaRPr sz="2800">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Arial"/>
              <a:buNone/>
            </a:pPr>
            <a:endParaRPr sz="1800">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Arial"/>
              <a:buNone/>
            </a:pPr>
            <a:endParaRPr sz="1800">
              <a:latin typeface="Calibri"/>
              <a:ea typeface="Calibri"/>
              <a:cs typeface="Calibri"/>
              <a:sym typeface="Calibri"/>
            </a:endParaRPr>
          </a:p>
          <a:p>
            <a:pPr marL="0" lvl="0" indent="0" algn="l" rtl="0">
              <a:spcBef>
                <a:spcPts val="0"/>
              </a:spcBef>
              <a:spcAft>
                <a:spcPts val="0"/>
              </a:spcAft>
              <a:buNone/>
            </a:pPr>
            <a:endParaRPr/>
          </a:p>
        </p:txBody>
      </p:sp>
      <p:sp>
        <p:nvSpPr>
          <p:cNvPr id="398" name="Google Shape;398;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8"/>
        <p:cNvGrpSpPr/>
        <p:nvPr/>
      </p:nvGrpSpPr>
      <p:grpSpPr>
        <a:xfrm>
          <a:off x="0" y="0"/>
          <a:ext cx="0" cy="0"/>
          <a:chOff x="0" y="0"/>
          <a:chExt cx="0" cy="0"/>
        </a:xfrm>
      </p:grpSpPr>
      <p:sp>
        <p:nvSpPr>
          <p:cNvPr id="19" name="Google Shape;19;p21"/>
          <p:cNvSpPr/>
          <p:nvPr/>
        </p:nvSpPr>
        <p:spPr>
          <a:xfrm>
            <a:off x="3175" y="6400800"/>
            <a:ext cx="12188825" cy="457200"/>
          </a:xfrm>
          <a:prstGeom prst="rect">
            <a:avLst/>
          </a:prstGeom>
          <a:solidFill>
            <a:srgbClr val="1736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1"/>
          <p:cNvSpPr/>
          <p:nvPr/>
        </p:nvSpPr>
        <p:spPr>
          <a:xfrm>
            <a:off x="15" y="6334316"/>
            <a:ext cx="12188825" cy="64008"/>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1"/>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21"/>
          <p:cNvSpPr txBox="1">
            <a:spLocks noGrp="1"/>
          </p:cNvSpPr>
          <p:nvPr>
            <p:ph type="subTitle" idx="1"/>
          </p:nvPr>
        </p:nvSpPr>
        <p:spPr>
          <a:xfrm>
            <a:off x="1100051" y="4455621"/>
            <a:ext cx="10058400" cy="1143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23" name="Google Shape;23;p21"/>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1"/>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1"/>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26" name="Google Shape;26;p21"/>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7"/>
        <p:cNvGrpSpPr/>
        <p:nvPr/>
      </p:nvGrpSpPr>
      <p:grpSpPr>
        <a:xfrm>
          <a:off x="0" y="0"/>
          <a:ext cx="0" cy="0"/>
          <a:chOff x="0" y="0"/>
          <a:chExt cx="0" cy="0"/>
        </a:xfrm>
      </p:grpSpPr>
      <p:sp>
        <p:nvSpPr>
          <p:cNvPr id="88" name="Google Shape;88;p30"/>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30"/>
          <p:cNvSpPr txBox="1">
            <a:spLocks noGrp="1"/>
          </p:cNvSpPr>
          <p:nvPr>
            <p:ph type="body" idx="1"/>
          </p:nvPr>
        </p:nvSpPr>
        <p:spPr>
          <a:xfrm rot="5400000">
            <a:off x="4114800" y="-1171786"/>
            <a:ext cx="4023360" cy="100584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0" name="Google Shape;90;p30"/>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30"/>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30"/>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93"/>
        <p:cNvGrpSpPr/>
        <p:nvPr/>
      </p:nvGrpSpPr>
      <p:grpSpPr>
        <a:xfrm>
          <a:off x="0" y="0"/>
          <a:ext cx="0" cy="0"/>
          <a:chOff x="0" y="0"/>
          <a:chExt cx="0" cy="0"/>
        </a:xfrm>
      </p:grpSpPr>
      <p:sp>
        <p:nvSpPr>
          <p:cNvPr id="94" name="Google Shape;94;p31"/>
          <p:cNvSpPr/>
          <p:nvPr/>
        </p:nvSpPr>
        <p:spPr>
          <a:xfrm>
            <a:off x="3175" y="6400800"/>
            <a:ext cx="12188825" cy="457200"/>
          </a:xfrm>
          <a:prstGeom prst="rect">
            <a:avLst/>
          </a:prstGeom>
          <a:solidFill>
            <a:srgbClr val="1736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1"/>
          <p:cNvSpPr/>
          <p:nvPr/>
        </p:nvSpPr>
        <p:spPr>
          <a:xfrm>
            <a:off x="15" y="6334316"/>
            <a:ext cx="12188825" cy="64008"/>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1"/>
          <p:cNvSpPr txBox="1">
            <a:spLocks noGrp="1"/>
          </p:cNvSpPr>
          <p:nvPr>
            <p:ph type="title"/>
          </p:nvPr>
        </p:nvSpPr>
        <p:spPr>
          <a:xfrm rot="5400000">
            <a:off x="7159401" y="1977801"/>
            <a:ext cx="5759898" cy="26289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31"/>
          <p:cNvSpPr txBox="1">
            <a:spLocks noGrp="1"/>
          </p:cNvSpPr>
          <p:nvPr>
            <p:ph type="body" idx="1"/>
          </p:nvPr>
        </p:nvSpPr>
        <p:spPr>
          <a:xfrm rot="5400000">
            <a:off x="1825401" y="-574899"/>
            <a:ext cx="5759898" cy="77343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8" name="Google Shape;98;p31"/>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31"/>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31"/>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10"/>
        <p:cNvGrpSpPr/>
        <p:nvPr/>
      </p:nvGrpSpPr>
      <p:grpSpPr>
        <a:xfrm>
          <a:off x="0" y="0"/>
          <a:ext cx="0" cy="0"/>
          <a:chOff x="0" y="0"/>
          <a:chExt cx="0" cy="0"/>
        </a:xfrm>
      </p:grpSpPr>
      <p:sp>
        <p:nvSpPr>
          <p:cNvPr id="111" name="Google Shape;111;g325bea2b222_0_454"/>
          <p:cNvSpPr/>
          <p:nvPr/>
        </p:nvSpPr>
        <p:spPr>
          <a:xfrm>
            <a:off x="3175" y="6400800"/>
            <a:ext cx="12188700" cy="457200"/>
          </a:xfrm>
          <a:prstGeom prst="rect">
            <a:avLst/>
          </a:prstGeom>
          <a:solidFill>
            <a:srgbClr val="17365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g325bea2b222_0_454"/>
          <p:cNvSpPr/>
          <p:nvPr/>
        </p:nvSpPr>
        <p:spPr>
          <a:xfrm>
            <a:off x="15" y="6334316"/>
            <a:ext cx="12188700" cy="639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g325bea2b222_0_454"/>
          <p:cNvSpPr txBox="1">
            <a:spLocks noGrp="1"/>
          </p:cNvSpPr>
          <p:nvPr>
            <p:ph type="ctrTitle"/>
          </p:nvPr>
        </p:nvSpPr>
        <p:spPr>
          <a:xfrm>
            <a:off x="1097280" y="758952"/>
            <a:ext cx="10058400" cy="35661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g325bea2b222_0_454"/>
          <p:cNvSpPr txBox="1">
            <a:spLocks noGrp="1"/>
          </p:cNvSpPr>
          <p:nvPr>
            <p:ph type="subTitle" idx="1"/>
          </p:nvPr>
        </p:nvSpPr>
        <p:spPr>
          <a:xfrm>
            <a:off x="1100051" y="4455621"/>
            <a:ext cx="10058400" cy="1143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115" name="Google Shape;115;g325bea2b222_0_454"/>
          <p:cNvSpPr txBox="1">
            <a:spLocks noGrp="1"/>
          </p:cNvSpPr>
          <p:nvPr>
            <p:ph type="dt" idx="10"/>
          </p:nvPr>
        </p:nvSpPr>
        <p:spPr>
          <a:xfrm>
            <a:off x="1097280" y="6459785"/>
            <a:ext cx="24723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g325bea2b222_0_454"/>
          <p:cNvSpPr txBox="1">
            <a:spLocks noGrp="1"/>
          </p:cNvSpPr>
          <p:nvPr>
            <p:ph type="ftr" idx="11"/>
          </p:nvPr>
        </p:nvSpPr>
        <p:spPr>
          <a:xfrm>
            <a:off x="3686185" y="6459785"/>
            <a:ext cx="4822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g325bea2b222_0_454"/>
          <p:cNvSpPr txBox="1">
            <a:spLocks noGrp="1"/>
          </p:cNvSpPr>
          <p:nvPr>
            <p:ph type="sldNum" idx="12"/>
          </p:nvPr>
        </p:nvSpPr>
        <p:spPr>
          <a:xfrm>
            <a:off x="9900458" y="6459785"/>
            <a:ext cx="1311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cxnSp>
        <p:nvCxnSpPr>
          <p:cNvPr id="118" name="Google Shape;118;g325bea2b222_0_454"/>
          <p:cNvCxnSpPr/>
          <p:nvPr/>
        </p:nvCxnSpPr>
        <p:spPr>
          <a:xfrm>
            <a:off x="1207658" y="4343400"/>
            <a:ext cx="987540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9"/>
        <p:cNvGrpSpPr/>
        <p:nvPr/>
      </p:nvGrpSpPr>
      <p:grpSpPr>
        <a:xfrm>
          <a:off x="0" y="0"/>
          <a:ext cx="0" cy="0"/>
          <a:chOff x="0" y="0"/>
          <a:chExt cx="0" cy="0"/>
        </a:xfrm>
      </p:grpSpPr>
      <p:sp>
        <p:nvSpPr>
          <p:cNvPr id="120" name="Google Shape;120;g325bea2b222_0_463"/>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g325bea2b222_0_463"/>
          <p:cNvSpPr txBox="1">
            <a:spLocks noGrp="1"/>
          </p:cNvSpPr>
          <p:nvPr>
            <p:ph type="body" idx="1"/>
          </p:nvPr>
        </p:nvSpPr>
        <p:spPr>
          <a:xfrm>
            <a:off x="1097280" y="1845734"/>
            <a:ext cx="10058400" cy="40233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22" name="Google Shape;122;g325bea2b222_0_463"/>
          <p:cNvSpPr txBox="1">
            <a:spLocks noGrp="1"/>
          </p:cNvSpPr>
          <p:nvPr>
            <p:ph type="dt" idx="10"/>
          </p:nvPr>
        </p:nvSpPr>
        <p:spPr>
          <a:xfrm>
            <a:off x="1097280" y="6459785"/>
            <a:ext cx="24723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g325bea2b222_0_463"/>
          <p:cNvSpPr txBox="1">
            <a:spLocks noGrp="1"/>
          </p:cNvSpPr>
          <p:nvPr>
            <p:ph type="ftr" idx="11"/>
          </p:nvPr>
        </p:nvSpPr>
        <p:spPr>
          <a:xfrm>
            <a:off x="3686185" y="6459785"/>
            <a:ext cx="4822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g325bea2b222_0_463"/>
          <p:cNvSpPr txBox="1">
            <a:spLocks noGrp="1"/>
          </p:cNvSpPr>
          <p:nvPr>
            <p:ph type="sldNum" idx="12"/>
          </p:nvPr>
        </p:nvSpPr>
        <p:spPr>
          <a:xfrm>
            <a:off x="9900458" y="6459785"/>
            <a:ext cx="1311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25"/>
        <p:cNvGrpSpPr/>
        <p:nvPr/>
      </p:nvGrpSpPr>
      <p:grpSpPr>
        <a:xfrm>
          <a:off x="0" y="0"/>
          <a:ext cx="0" cy="0"/>
          <a:chOff x="0" y="0"/>
          <a:chExt cx="0" cy="0"/>
        </a:xfrm>
      </p:grpSpPr>
      <p:sp>
        <p:nvSpPr>
          <p:cNvPr id="126" name="Google Shape;126;g325bea2b222_0_469"/>
          <p:cNvSpPr/>
          <p:nvPr/>
        </p:nvSpPr>
        <p:spPr>
          <a:xfrm>
            <a:off x="3175" y="6400800"/>
            <a:ext cx="12188700" cy="457200"/>
          </a:xfrm>
          <a:prstGeom prst="rect">
            <a:avLst/>
          </a:prstGeom>
          <a:solidFill>
            <a:srgbClr val="17365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g325bea2b222_0_469"/>
          <p:cNvSpPr/>
          <p:nvPr/>
        </p:nvSpPr>
        <p:spPr>
          <a:xfrm>
            <a:off x="15" y="6334316"/>
            <a:ext cx="12188700" cy="639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g325bea2b222_0_469"/>
          <p:cNvSpPr txBox="1">
            <a:spLocks noGrp="1"/>
          </p:cNvSpPr>
          <p:nvPr>
            <p:ph type="dt" idx="10"/>
          </p:nvPr>
        </p:nvSpPr>
        <p:spPr>
          <a:xfrm>
            <a:off x="1097280" y="6459785"/>
            <a:ext cx="24723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g325bea2b222_0_469"/>
          <p:cNvSpPr txBox="1">
            <a:spLocks noGrp="1"/>
          </p:cNvSpPr>
          <p:nvPr>
            <p:ph type="ftr" idx="11"/>
          </p:nvPr>
        </p:nvSpPr>
        <p:spPr>
          <a:xfrm>
            <a:off x="3686185" y="6459785"/>
            <a:ext cx="4822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g325bea2b222_0_469"/>
          <p:cNvSpPr txBox="1">
            <a:spLocks noGrp="1"/>
          </p:cNvSpPr>
          <p:nvPr>
            <p:ph type="sldNum" idx="12"/>
          </p:nvPr>
        </p:nvSpPr>
        <p:spPr>
          <a:xfrm>
            <a:off x="9900458" y="6459785"/>
            <a:ext cx="1311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131"/>
        <p:cNvGrpSpPr/>
        <p:nvPr/>
      </p:nvGrpSpPr>
      <p:grpSpPr>
        <a:xfrm>
          <a:off x="0" y="0"/>
          <a:ext cx="0" cy="0"/>
          <a:chOff x="0" y="0"/>
          <a:chExt cx="0" cy="0"/>
        </a:xfrm>
      </p:grpSpPr>
      <p:sp>
        <p:nvSpPr>
          <p:cNvPr id="132" name="Google Shape;132;g325bea2b222_0_475"/>
          <p:cNvSpPr/>
          <p:nvPr/>
        </p:nvSpPr>
        <p:spPr>
          <a:xfrm>
            <a:off x="3175" y="6400800"/>
            <a:ext cx="12188700" cy="457200"/>
          </a:xfrm>
          <a:prstGeom prst="rect">
            <a:avLst/>
          </a:prstGeom>
          <a:solidFill>
            <a:srgbClr val="17365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g325bea2b222_0_475"/>
          <p:cNvSpPr/>
          <p:nvPr/>
        </p:nvSpPr>
        <p:spPr>
          <a:xfrm>
            <a:off x="15" y="6334316"/>
            <a:ext cx="12188700" cy="639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g325bea2b222_0_475"/>
          <p:cNvSpPr txBox="1">
            <a:spLocks noGrp="1"/>
          </p:cNvSpPr>
          <p:nvPr>
            <p:ph type="title"/>
          </p:nvPr>
        </p:nvSpPr>
        <p:spPr>
          <a:xfrm>
            <a:off x="1097280" y="758952"/>
            <a:ext cx="10058400" cy="35661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b="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g325bea2b222_0_475"/>
          <p:cNvSpPr txBox="1">
            <a:spLocks noGrp="1"/>
          </p:cNvSpPr>
          <p:nvPr>
            <p:ph type="body" idx="1"/>
          </p:nvPr>
        </p:nvSpPr>
        <p:spPr>
          <a:xfrm>
            <a:off x="1097280" y="4453128"/>
            <a:ext cx="10058400" cy="1143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marL="914400" lvl="1" indent="-228600" algn="l">
              <a:lnSpc>
                <a:spcPct val="90000"/>
              </a:lnSpc>
              <a:spcBef>
                <a:spcPts val="200"/>
              </a:spcBef>
              <a:spcAft>
                <a:spcPts val="0"/>
              </a:spcAft>
              <a:buSzPts val="1800"/>
              <a:buNone/>
              <a:defRPr sz="1800">
                <a:solidFill>
                  <a:srgbClr val="888888"/>
                </a:solidFill>
              </a:defRPr>
            </a:lvl2pPr>
            <a:lvl3pPr marL="1371600" lvl="2" indent="-228600" algn="l">
              <a:lnSpc>
                <a:spcPct val="90000"/>
              </a:lnSpc>
              <a:spcBef>
                <a:spcPts val="400"/>
              </a:spcBef>
              <a:spcAft>
                <a:spcPts val="0"/>
              </a:spcAft>
              <a:buSzPts val="1600"/>
              <a:buNone/>
              <a:defRPr sz="1600">
                <a:solidFill>
                  <a:srgbClr val="888888"/>
                </a:solidFill>
              </a:defRPr>
            </a:lvl3pPr>
            <a:lvl4pPr marL="1828800" lvl="3" indent="-228600" algn="l">
              <a:lnSpc>
                <a:spcPct val="90000"/>
              </a:lnSpc>
              <a:spcBef>
                <a:spcPts val="400"/>
              </a:spcBef>
              <a:spcAft>
                <a:spcPts val="0"/>
              </a:spcAft>
              <a:buSzPts val="1400"/>
              <a:buNone/>
              <a:defRPr sz="1400">
                <a:solidFill>
                  <a:srgbClr val="888888"/>
                </a:solidFill>
              </a:defRPr>
            </a:lvl4pPr>
            <a:lvl5pPr marL="2286000" lvl="4" indent="-228600" algn="l">
              <a:lnSpc>
                <a:spcPct val="90000"/>
              </a:lnSpc>
              <a:spcBef>
                <a:spcPts val="400"/>
              </a:spcBef>
              <a:spcAft>
                <a:spcPts val="0"/>
              </a:spcAft>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sp>
        <p:nvSpPr>
          <p:cNvPr id="136" name="Google Shape;136;g325bea2b222_0_475"/>
          <p:cNvSpPr txBox="1">
            <a:spLocks noGrp="1"/>
          </p:cNvSpPr>
          <p:nvPr>
            <p:ph type="dt" idx="10"/>
          </p:nvPr>
        </p:nvSpPr>
        <p:spPr>
          <a:xfrm>
            <a:off x="1097280" y="6459785"/>
            <a:ext cx="24723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g325bea2b222_0_475"/>
          <p:cNvSpPr txBox="1">
            <a:spLocks noGrp="1"/>
          </p:cNvSpPr>
          <p:nvPr>
            <p:ph type="ftr" idx="11"/>
          </p:nvPr>
        </p:nvSpPr>
        <p:spPr>
          <a:xfrm>
            <a:off x="3686185" y="6459785"/>
            <a:ext cx="4822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g325bea2b222_0_475"/>
          <p:cNvSpPr txBox="1">
            <a:spLocks noGrp="1"/>
          </p:cNvSpPr>
          <p:nvPr>
            <p:ph type="sldNum" idx="12"/>
          </p:nvPr>
        </p:nvSpPr>
        <p:spPr>
          <a:xfrm>
            <a:off x="9900458" y="6459785"/>
            <a:ext cx="1311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cxnSp>
        <p:nvCxnSpPr>
          <p:cNvPr id="139" name="Google Shape;139;g325bea2b222_0_475"/>
          <p:cNvCxnSpPr/>
          <p:nvPr/>
        </p:nvCxnSpPr>
        <p:spPr>
          <a:xfrm>
            <a:off x="1207658" y="4343400"/>
            <a:ext cx="987540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40"/>
        <p:cNvGrpSpPr/>
        <p:nvPr/>
      </p:nvGrpSpPr>
      <p:grpSpPr>
        <a:xfrm>
          <a:off x="0" y="0"/>
          <a:ext cx="0" cy="0"/>
          <a:chOff x="0" y="0"/>
          <a:chExt cx="0" cy="0"/>
        </a:xfrm>
      </p:grpSpPr>
      <p:sp>
        <p:nvSpPr>
          <p:cNvPr id="141" name="Google Shape;141;g325bea2b222_0_484"/>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g325bea2b222_0_484"/>
          <p:cNvSpPr txBox="1">
            <a:spLocks noGrp="1"/>
          </p:cNvSpPr>
          <p:nvPr>
            <p:ph type="body" idx="1"/>
          </p:nvPr>
        </p:nvSpPr>
        <p:spPr>
          <a:xfrm>
            <a:off x="1097278" y="1845734"/>
            <a:ext cx="4937700" cy="40233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43" name="Google Shape;143;g325bea2b222_0_484"/>
          <p:cNvSpPr txBox="1">
            <a:spLocks noGrp="1"/>
          </p:cNvSpPr>
          <p:nvPr>
            <p:ph type="body" idx="2"/>
          </p:nvPr>
        </p:nvSpPr>
        <p:spPr>
          <a:xfrm>
            <a:off x="6217920" y="1845735"/>
            <a:ext cx="4937700" cy="40233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44" name="Google Shape;144;g325bea2b222_0_484"/>
          <p:cNvSpPr txBox="1">
            <a:spLocks noGrp="1"/>
          </p:cNvSpPr>
          <p:nvPr>
            <p:ph type="dt" idx="10"/>
          </p:nvPr>
        </p:nvSpPr>
        <p:spPr>
          <a:xfrm>
            <a:off x="1097280" y="6459785"/>
            <a:ext cx="24723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g325bea2b222_0_484"/>
          <p:cNvSpPr txBox="1">
            <a:spLocks noGrp="1"/>
          </p:cNvSpPr>
          <p:nvPr>
            <p:ph type="ftr" idx="11"/>
          </p:nvPr>
        </p:nvSpPr>
        <p:spPr>
          <a:xfrm>
            <a:off x="3686185" y="6459785"/>
            <a:ext cx="4822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g325bea2b222_0_484"/>
          <p:cNvSpPr txBox="1">
            <a:spLocks noGrp="1"/>
          </p:cNvSpPr>
          <p:nvPr>
            <p:ph type="sldNum" idx="12"/>
          </p:nvPr>
        </p:nvSpPr>
        <p:spPr>
          <a:xfrm>
            <a:off x="9900458" y="6459785"/>
            <a:ext cx="1311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47"/>
        <p:cNvGrpSpPr/>
        <p:nvPr/>
      </p:nvGrpSpPr>
      <p:grpSpPr>
        <a:xfrm>
          <a:off x="0" y="0"/>
          <a:ext cx="0" cy="0"/>
          <a:chOff x="0" y="0"/>
          <a:chExt cx="0" cy="0"/>
        </a:xfrm>
      </p:grpSpPr>
      <p:sp>
        <p:nvSpPr>
          <p:cNvPr id="148" name="Google Shape;148;g325bea2b222_0_491"/>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g325bea2b222_0_491"/>
          <p:cNvSpPr txBox="1">
            <a:spLocks noGrp="1"/>
          </p:cNvSpPr>
          <p:nvPr>
            <p:ph type="body" idx="1"/>
          </p:nvPr>
        </p:nvSpPr>
        <p:spPr>
          <a:xfrm>
            <a:off x="1097280" y="1846052"/>
            <a:ext cx="4937700" cy="73620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150" name="Google Shape;150;g325bea2b222_0_491"/>
          <p:cNvSpPr txBox="1">
            <a:spLocks noGrp="1"/>
          </p:cNvSpPr>
          <p:nvPr>
            <p:ph type="body" idx="2"/>
          </p:nvPr>
        </p:nvSpPr>
        <p:spPr>
          <a:xfrm>
            <a:off x="1097280" y="2582334"/>
            <a:ext cx="4937700" cy="33783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51" name="Google Shape;151;g325bea2b222_0_491"/>
          <p:cNvSpPr txBox="1">
            <a:spLocks noGrp="1"/>
          </p:cNvSpPr>
          <p:nvPr>
            <p:ph type="body" idx="3"/>
          </p:nvPr>
        </p:nvSpPr>
        <p:spPr>
          <a:xfrm>
            <a:off x="6217920" y="1846052"/>
            <a:ext cx="4937700" cy="73620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152" name="Google Shape;152;g325bea2b222_0_491"/>
          <p:cNvSpPr txBox="1">
            <a:spLocks noGrp="1"/>
          </p:cNvSpPr>
          <p:nvPr>
            <p:ph type="body" idx="4"/>
          </p:nvPr>
        </p:nvSpPr>
        <p:spPr>
          <a:xfrm>
            <a:off x="6217920" y="2582334"/>
            <a:ext cx="4937700" cy="33783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53" name="Google Shape;153;g325bea2b222_0_491"/>
          <p:cNvSpPr txBox="1">
            <a:spLocks noGrp="1"/>
          </p:cNvSpPr>
          <p:nvPr>
            <p:ph type="dt" idx="10"/>
          </p:nvPr>
        </p:nvSpPr>
        <p:spPr>
          <a:xfrm>
            <a:off x="1097280" y="6459785"/>
            <a:ext cx="24723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g325bea2b222_0_491"/>
          <p:cNvSpPr txBox="1">
            <a:spLocks noGrp="1"/>
          </p:cNvSpPr>
          <p:nvPr>
            <p:ph type="ftr" idx="11"/>
          </p:nvPr>
        </p:nvSpPr>
        <p:spPr>
          <a:xfrm>
            <a:off x="3686185" y="6459785"/>
            <a:ext cx="4822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g325bea2b222_0_491"/>
          <p:cNvSpPr txBox="1">
            <a:spLocks noGrp="1"/>
          </p:cNvSpPr>
          <p:nvPr>
            <p:ph type="sldNum" idx="12"/>
          </p:nvPr>
        </p:nvSpPr>
        <p:spPr>
          <a:xfrm>
            <a:off x="9900458" y="6459785"/>
            <a:ext cx="1311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6"/>
        <p:cNvGrpSpPr/>
        <p:nvPr/>
      </p:nvGrpSpPr>
      <p:grpSpPr>
        <a:xfrm>
          <a:off x="0" y="0"/>
          <a:ext cx="0" cy="0"/>
          <a:chOff x="0" y="0"/>
          <a:chExt cx="0" cy="0"/>
        </a:xfrm>
      </p:grpSpPr>
      <p:sp>
        <p:nvSpPr>
          <p:cNvPr id="157" name="Google Shape;157;g325bea2b222_0_500"/>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g325bea2b222_0_500"/>
          <p:cNvSpPr txBox="1">
            <a:spLocks noGrp="1"/>
          </p:cNvSpPr>
          <p:nvPr>
            <p:ph type="dt" idx="10"/>
          </p:nvPr>
        </p:nvSpPr>
        <p:spPr>
          <a:xfrm>
            <a:off x="1097280" y="6459785"/>
            <a:ext cx="24723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9" name="Google Shape;159;g325bea2b222_0_500"/>
          <p:cNvSpPr txBox="1">
            <a:spLocks noGrp="1"/>
          </p:cNvSpPr>
          <p:nvPr>
            <p:ph type="ftr" idx="11"/>
          </p:nvPr>
        </p:nvSpPr>
        <p:spPr>
          <a:xfrm>
            <a:off x="3686185" y="6459785"/>
            <a:ext cx="4822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0" name="Google Shape;160;g325bea2b222_0_500"/>
          <p:cNvSpPr txBox="1">
            <a:spLocks noGrp="1"/>
          </p:cNvSpPr>
          <p:nvPr>
            <p:ph type="sldNum" idx="12"/>
          </p:nvPr>
        </p:nvSpPr>
        <p:spPr>
          <a:xfrm>
            <a:off x="9900458" y="6459785"/>
            <a:ext cx="1311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161"/>
        <p:cNvGrpSpPr/>
        <p:nvPr/>
      </p:nvGrpSpPr>
      <p:grpSpPr>
        <a:xfrm>
          <a:off x="0" y="0"/>
          <a:ext cx="0" cy="0"/>
          <a:chOff x="0" y="0"/>
          <a:chExt cx="0" cy="0"/>
        </a:xfrm>
      </p:grpSpPr>
      <p:sp>
        <p:nvSpPr>
          <p:cNvPr id="162" name="Google Shape;162;g325bea2b222_0_505"/>
          <p:cNvSpPr/>
          <p:nvPr/>
        </p:nvSpPr>
        <p:spPr>
          <a:xfrm>
            <a:off x="16" y="0"/>
            <a:ext cx="4050900" cy="6858000"/>
          </a:xfrm>
          <a:prstGeom prst="rect">
            <a:avLst/>
          </a:prstGeom>
          <a:solidFill>
            <a:srgbClr val="17365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g325bea2b222_0_505"/>
          <p:cNvSpPr/>
          <p:nvPr/>
        </p:nvSpPr>
        <p:spPr>
          <a:xfrm>
            <a:off x="4040071" y="0"/>
            <a:ext cx="63900" cy="68580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 name="Google Shape;164;g325bea2b222_0_505"/>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5" name="Google Shape;165;g325bea2b222_0_505"/>
          <p:cNvSpPr txBox="1">
            <a:spLocks noGrp="1"/>
          </p:cNvSpPr>
          <p:nvPr>
            <p:ph type="body" idx="1"/>
          </p:nvPr>
        </p:nvSpPr>
        <p:spPr>
          <a:xfrm>
            <a:off x="4800600" y="731520"/>
            <a:ext cx="6492300" cy="52578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66" name="Google Shape;166;g325bea2b222_0_505"/>
          <p:cNvSpPr txBox="1">
            <a:spLocks noGrp="1"/>
          </p:cNvSpPr>
          <p:nvPr>
            <p:ph type="body" idx="2"/>
          </p:nvPr>
        </p:nvSpPr>
        <p:spPr>
          <a:xfrm>
            <a:off x="457200" y="2926080"/>
            <a:ext cx="3200400" cy="33792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500"/>
              <a:buNone/>
              <a:defRPr sz="1500">
                <a:solidFill>
                  <a:srgbClr val="FFFFFF"/>
                </a:solidFill>
              </a:defRPr>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167" name="Google Shape;167;g325bea2b222_0_505"/>
          <p:cNvSpPr txBox="1">
            <a:spLocks noGrp="1"/>
          </p:cNvSpPr>
          <p:nvPr>
            <p:ph type="dt" idx="10"/>
          </p:nvPr>
        </p:nvSpPr>
        <p:spPr>
          <a:xfrm>
            <a:off x="465512" y="6459785"/>
            <a:ext cx="2618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8" name="Google Shape;168;g325bea2b222_0_505"/>
          <p:cNvSpPr txBox="1">
            <a:spLocks noGrp="1"/>
          </p:cNvSpPr>
          <p:nvPr>
            <p:ph type="ftr" idx="11"/>
          </p:nvPr>
        </p:nvSpPr>
        <p:spPr>
          <a:xfrm>
            <a:off x="4800600" y="6459785"/>
            <a:ext cx="4648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9" name="Google Shape;169;g325bea2b222_0_505"/>
          <p:cNvSpPr txBox="1">
            <a:spLocks noGrp="1"/>
          </p:cNvSpPr>
          <p:nvPr>
            <p:ph type="sldNum" idx="12"/>
          </p:nvPr>
        </p:nvSpPr>
        <p:spPr>
          <a:xfrm>
            <a:off x="9900458" y="6459785"/>
            <a:ext cx="1311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22"/>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2"/>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0" name="Google Shape;30;p22"/>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2"/>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2"/>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170"/>
        <p:cNvGrpSpPr/>
        <p:nvPr/>
      </p:nvGrpSpPr>
      <p:grpSpPr>
        <a:xfrm>
          <a:off x="0" y="0"/>
          <a:ext cx="0" cy="0"/>
          <a:chOff x="0" y="0"/>
          <a:chExt cx="0" cy="0"/>
        </a:xfrm>
      </p:grpSpPr>
      <p:sp>
        <p:nvSpPr>
          <p:cNvPr id="171" name="Google Shape;171;g325bea2b222_0_514"/>
          <p:cNvSpPr/>
          <p:nvPr/>
        </p:nvSpPr>
        <p:spPr>
          <a:xfrm>
            <a:off x="0" y="4953000"/>
            <a:ext cx="12188700" cy="1905000"/>
          </a:xfrm>
          <a:prstGeom prst="rect">
            <a:avLst/>
          </a:prstGeom>
          <a:solidFill>
            <a:srgbClr val="17365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g325bea2b222_0_514"/>
          <p:cNvSpPr/>
          <p:nvPr/>
        </p:nvSpPr>
        <p:spPr>
          <a:xfrm>
            <a:off x="15" y="4915076"/>
            <a:ext cx="12188700" cy="639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g325bea2b222_0_514"/>
          <p:cNvSpPr txBox="1">
            <a:spLocks noGrp="1"/>
          </p:cNvSpPr>
          <p:nvPr>
            <p:ph type="title"/>
          </p:nvPr>
        </p:nvSpPr>
        <p:spPr>
          <a:xfrm>
            <a:off x="1097280" y="5074920"/>
            <a:ext cx="10113600" cy="822900"/>
          </a:xfrm>
          <a:prstGeom prst="rect">
            <a:avLst/>
          </a:prstGeom>
          <a:noFill/>
          <a:ln>
            <a:noFill/>
          </a:ln>
        </p:spPr>
        <p:txBody>
          <a:bodyPr spcFirstLastPara="1" wrap="square" lIns="91425" tIns="0" rIns="91425" bIns="0" anchor="b" anchorCtr="0">
            <a:no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4" name="Google Shape;174;g325bea2b222_0_514"/>
          <p:cNvSpPr>
            <a:spLocks noGrp="1"/>
          </p:cNvSpPr>
          <p:nvPr>
            <p:ph type="pic" idx="2"/>
          </p:nvPr>
        </p:nvSpPr>
        <p:spPr>
          <a:xfrm>
            <a:off x="15" y="0"/>
            <a:ext cx="12192000" cy="4915200"/>
          </a:xfrm>
          <a:prstGeom prst="rect">
            <a:avLst/>
          </a:prstGeom>
          <a:solidFill>
            <a:srgbClr val="E5E5E5"/>
          </a:solidFill>
          <a:ln>
            <a:noFill/>
          </a:ln>
        </p:spPr>
      </p:sp>
      <p:sp>
        <p:nvSpPr>
          <p:cNvPr id="175" name="Google Shape;175;g325bea2b222_0_514"/>
          <p:cNvSpPr txBox="1">
            <a:spLocks noGrp="1"/>
          </p:cNvSpPr>
          <p:nvPr>
            <p:ph type="body" idx="1"/>
          </p:nvPr>
        </p:nvSpPr>
        <p:spPr>
          <a:xfrm>
            <a:off x="1097280" y="5907024"/>
            <a:ext cx="10113300" cy="594300"/>
          </a:xfrm>
          <a:prstGeom prst="rect">
            <a:avLst/>
          </a:prstGeom>
          <a:noFill/>
          <a:ln>
            <a:noFill/>
          </a:ln>
        </p:spPr>
        <p:txBody>
          <a:bodyPr spcFirstLastPara="1" wrap="square" lIns="91425" tIns="0" rIns="91425" bIns="0" anchor="t" anchorCtr="0">
            <a:normAutofit/>
          </a:bodyPr>
          <a:lstStyle>
            <a:lvl1pPr marL="457200" lvl="0" indent="-228600" algn="l">
              <a:lnSpc>
                <a:spcPct val="90000"/>
              </a:lnSpc>
              <a:spcBef>
                <a:spcPts val="0"/>
              </a:spcBef>
              <a:spcAft>
                <a:spcPts val="0"/>
              </a:spcAft>
              <a:buSzPts val="1500"/>
              <a:buNone/>
              <a:defRPr sz="1500">
                <a:solidFill>
                  <a:srgbClr val="FFFFFF"/>
                </a:solidFill>
              </a:defRPr>
            </a:lvl1pPr>
            <a:lvl2pPr marL="914400" lvl="1" indent="-228600" algn="l">
              <a:lnSpc>
                <a:spcPct val="90000"/>
              </a:lnSpc>
              <a:spcBef>
                <a:spcPts val="6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176" name="Google Shape;176;g325bea2b222_0_514"/>
          <p:cNvSpPr txBox="1">
            <a:spLocks noGrp="1"/>
          </p:cNvSpPr>
          <p:nvPr>
            <p:ph type="dt" idx="10"/>
          </p:nvPr>
        </p:nvSpPr>
        <p:spPr>
          <a:xfrm>
            <a:off x="1097280" y="6459785"/>
            <a:ext cx="24723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7" name="Google Shape;177;g325bea2b222_0_514"/>
          <p:cNvSpPr txBox="1">
            <a:spLocks noGrp="1"/>
          </p:cNvSpPr>
          <p:nvPr>
            <p:ph type="ftr" idx="11"/>
          </p:nvPr>
        </p:nvSpPr>
        <p:spPr>
          <a:xfrm>
            <a:off x="3686185" y="6459785"/>
            <a:ext cx="4822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8" name="Google Shape;178;g325bea2b222_0_514"/>
          <p:cNvSpPr txBox="1">
            <a:spLocks noGrp="1"/>
          </p:cNvSpPr>
          <p:nvPr>
            <p:ph type="sldNum" idx="12"/>
          </p:nvPr>
        </p:nvSpPr>
        <p:spPr>
          <a:xfrm>
            <a:off x="9900458" y="6459785"/>
            <a:ext cx="1311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79"/>
        <p:cNvGrpSpPr/>
        <p:nvPr/>
      </p:nvGrpSpPr>
      <p:grpSpPr>
        <a:xfrm>
          <a:off x="0" y="0"/>
          <a:ext cx="0" cy="0"/>
          <a:chOff x="0" y="0"/>
          <a:chExt cx="0" cy="0"/>
        </a:xfrm>
      </p:grpSpPr>
      <p:sp>
        <p:nvSpPr>
          <p:cNvPr id="180" name="Google Shape;180;g325bea2b222_0_523"/>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1" name="Google Shape;181;g325bea2b222_0_523"/>
          <p:cNvSpPr txBox="1">
            <a:spLocks noGrp="1"/>
          </p:cNvSpPr>
          <p:nvPr>
            <p:ph type="body" idx="1"/>
          </p:nvPr>
        </p:nvSpPr>
        <p:spPr>
          <a:xfrm rot="5400000">
            <a:off x="4114830" y="-1171816"/>
            <a:ext cx="4023300" cy="100584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82" name="Google Shape;182;g325bea2b222_0_523"/>
          <p:cNvSpPr txBox="1">
            <a:spLocks noGrp="1"/>
          </p:cNvSpPr>
          <p:nvPr>
            <p:ph type="dt" idx="10"/>
          </p:nvPr>
        </p:nvSpPr>
        <p:spPr>
          <a:xfrm>
            <a:off x="1097280" y="6459785"/>
            <a:ext cx="24723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3" name="Google Shape;183;g325bea2b222_0_523"/>
          <p:cNvSpPr txBox="1">
            <a:spLocks noGrp="1"/>
          </p:cNvSpPr>
          <p:nvPr>
            <p:ph type="ftr" idx="11"/>
          </p:nvPr>
        </p:nvSpPr>
        <p:spPr>
          <a:xfrm>
            <a:off x="3686185" y="6459785"/>
            <a:ext cx="4822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4" name="Google Shape;184;g325bea2b222_0_523"/>
          <p:cNvSpPr txBox="1">
            <a:spLocks noGrp="1"/>
          </p:cNvSpPr>
          <p:nvPr>
            <p:ph type="sldNum" idx="12"/>
          </p:nvPr>
        </p:nvSpPr>
        <p:spPr>
          <a:xfrm>
            <a:off x="9900458" y="6459785"/>
            <a:ext cx="1311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185"/>
        <p:cNvGrpSpPr/>
        <p:nvPr/>
      </p:nvGrpSpPr>
      <p:grpSpPr>
        <a:xfrm>
          <a:off x="0" y="0"/>
          <a:ext cx="0" cy="0"/>
          <a:chOff x="0" y="0"/>
          <a:chExt cx="0" cy="0"/>
        </a:xfrm>
      </p:grpSpPr>
      <p:sp>
        <p:nvSpPr>
          <p:cNvPr id="186" name="Google Shape;186;g325bea2b222_0_529"/>
          <p:cNvSpPr/>
          <p:nvPr/>
        </p:nvSpPr>
        <p:spPr>
          <a:xfrm>
            <a:off x="3175" y="6400800"/>
            <a:ext cx="12188700" cy="457200"/>
          </a:xfrm>
          <a:prstGeom prst="rect">
            <a:avLst/>
          </a:prstGeom>
          <a:solidFill>
            <a:srgbClr val="17365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g325bea2b222_0_529"/>
          <p:cNvSpPr/>
          <p:nvPr/>
        </p:nvSpPr>
        <p:spPr>
          <a:xfrm>
            <a:off x="15" y="6334316"/>
            <a:ext cx="12188700" cy="639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g325bea2b222_0_529"/>
          <p:cNvSpPr txBox="1">
            <a:spLocks noGrp="1"/>
          </p:cNvSpPr>
          <p:nvPr>
            <p:ph type="title"/>
          </p:nvPr>
        </p:nvSpPr>
        <p:spPr>
          <a:xfrm rot="5400000">
            <a:off x="7159350" y="1977852"/>
            <a:ext cx="5760000" cy="26289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9" name="Google Shape;189;g325bea2b222_0_529"/>
          <p:cNvSpPr txBox="1">
            <a:spLocks noGrp="1"/>
          </p:cNvSpPr>
          <p:nvPr>
            <p:ph type="body" idx="1"/>
          </p:nvPr>
        </p:nvSpPr>
        <p:spPr>
          <a:xfrm rot="5400000">
            <a:off x="1825350" y="-574848"/>
            <a:ext cx="5760000" cy="77343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90" name="Google Shape;190;g325bea2b222_0_529"/>
          <p:cNvSpPr txBox="1">
            <a:spLocks noGrp="1"/>
          </p:cNvSpPr>
          <p:nvPr>
            <p:ph type="dt" idx="10"/>
          </p:nvPr>
        </p:nvSpPr>
        <p:spPr>
          <a:xfrm>
            <a:off x="1097280" y="6459785"/>
            <a:ext cx="24723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1" name="Google Shape;191;g325bea2b222_0_529"/>
          <p:cNvSpPr txBox="1">
            <a:spLocks noGrp="1"/>
          </p:cNvSpPr>
          <p:nvPr>
            <p:ph type="ftr" idx="11"/>
          </p:nvPr>
        </p:nvSpPr>
        <p:spPr>
          <a:xfrm>
            <a:off x="3686185" y="6459785"/>
            <a:ext cx="4822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2" name="Google Shape;192;g325bea2b222_0_529"/>
          <p:cNvSpPr txBox="1">
            <a:spLocks noGrp="1"/>
          </p:cNvSpPr>
          <p:nvPr>
            <p:ph type="sldNum" idx="12"/>
          </p:nvPr>
        </p:nvSpPr>
        <p:spPr>
          <a:xfrm>
            <a:off x="9900458" y="6459785"/>
            <a:ext cx="1311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33"/>
        <p:cNvGrpSpPr/>
        <p:nvPr/>
      </p:nvGrpSpPr>
      <p:grpSpPr>
        <a:xfrm>
          <a:off x="0" y="0"/>
          <a:ext cx="0" cy="0"/>
          <a:chOff x="0" y="0"/>
          <a:chExt cx="0" cy="0"/>
        </a:xfrm>
      </p:grpSpPr>
      <p:sp>
        <p:nvSpPr>
          <p:cNvPr id="34" name="Google Shape;34;p23"/>
          <p:cNvSpPr/>
          <p:nvPr/>
        </p:nvSpPr>
        <p:spPr>
          <a:xfrm>
            <a:off x="3175" y="6400800"/>
            <a:ext cx="12188825" cy="457200"/>
          </a:xfrm>
          <a:prstGeom prst="rect">
            <a:avLst/>
          </a:prstGeom>
          <a:solidFill>
            <a:srgbClr val="1736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3"/>
          <p:cNvSpPr/>
          <p:nvPr/>
        </p:nvSpPr>
        <p:spPr>
          <a:xfrm>
            <a:off x="15" y="6334316"/>
            <a:ext cx="12188825" cy="64008"/>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3"/>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3"/>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3"/>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39"/>
        <p:cNvGrpSpPr/>
        <p:nvPr/>
      </p:nvGrpSpPr>
      <p:grpSpPr>
        <a:xfrm>
          <a:off x="0" y="0"/>
          <a:ext cx="0" cy="0"/>
          <a:chOff x="0" y="0"/>
          <a:chExt cx="0" cy="0"/>
        </a:xfrm>
      </p:grpSpPr>
      <p:sp>
        <p:nvSpPr>
          <p:cNvPr id="40" name="Google Shape;40;p24"/>
          <p:cNvSpPr/>
          <p:nvPr/>
        </p:nvSpPr>
        <p:spPr>
          <a:xfrm>
            <a:off x="3175" y="6400800"/>
            <a:ext cx="12188825" cy="457200"/>
          </a:xfrm>
          <a:prstGeom prst="rect">
            <a:avLst/>
          </a:prstGeom>
          <a:solidFill>
            <a:srgbClr val="1736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4"/>
          <p:cNvSpPr/>
          <p:nvPr/>
        </p:nvSpPr>
        <p:spPr>
          <a:xfrm>
            <a:off x="15" y="6334316"/>
            <a:ext cx="12188825" cy="64008"/>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4"/>
          <p:cNvSpPr txBox="1">
            <a:spLocks noGrp="1"/>
          </p:cNvSpPr>
          <p:nvPr>
            <p:ph type="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b="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24"/>
          <p:cNvSpPr txBox="1">
            <a:spLocks noGrp="1"/>
          </p:cNvSpPr>
          <p:nvPr>
            <p:ph type="body" idx="1"/>
          </p:nvPr>
        </p:nvSpPr>
        <p:spPr>
          <a:xfrm>
            <a:off x="1097280" y="4453128"/>
            <a:ext cx="10058400" cy="1143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marL="914400" lvl="1" indent="-228600" algn="l">
              <a:lnSpc>
                <a:spcPct val="90000"/>
              </a:lnSpc>
              <a:spcBef>
                <a:spcPts val="200"/>
              </a:spcBef>
              <a:spcAft>
                <a:spcPts val="0"/>
              </a:spcAft>
              <a:buSzPts val="1800"/>
              <a:buNone/>
              <a:defRPr sz="1800">
                <a:solidFill>
                  <a:srgbClr val="888888"/>
                </a:solidFill>
              </a:defRPr>
            </a:lvl2pPr>
            <a:lvl3pPr marL="1371600" lvl="2" indent="-228600" algn="l">
              <a:lnSpc>
                <a:spcPct val="90000"/>
              </a:lnSpc>
              <a:spcBef>
                <a:spcPts val="400"/>
              </a:spcBef>
              <a:spcAft>
                <a:spcPts val="0"/>
              </a:spcAft>
              <a:buSzPts val="1600"/>
              <a:buNone/>
              <a:defRPr sz="1600">
                <a:solidFill>
                  <a:srgbClr val="888888"/>
                </a:solidFill>
              </a:defRPr>
            </a:lvl3pPr>
            <a:lvl4pPr marL="1828800" lvl="3" indent="-228600" algn="l">
              <a:lnSpc>
                <a:spcPct val="90000"/>
              </a:lnSpc>
              <a:spcBef>
                <a:spcPts val="400"/>
              </a:spcBef>
              <a:spcAft>
                <a:spcPts val="0"/>
              </a:spcAft>
              <a:buSzPts val="1400"/>
              <a:buNone/>
              <a:defRPr sz="1400">
                <a:solidFill>
                  <a:srgbClr val="888888"/>
                </a:solidFill>
              </a:defRPr>
            </a:lvl4pPr>
            <a:lvl5pPr marL="2286000" lvl="4" indent="-228600" algn="l">
              <a:lnSpc>
                <a:spcPct val="90000"/>
              </a:lnSpc>
              <a:spcBef>
                <a:spcPts val="400"/>
              </a:spcBef>
              <a:spcAft>
                <a:spcPts val="0"/>
              </a:spcAft>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sp>
        <p:nvSpPr>
          <p:cNvPr id="44" name="Google Shape;44;p24"/>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4"/>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24"/>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47" name="Google Shape;47;p24"/>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8"/>
        <p:cNvGrpSpPr/>
        <p:nvPr/>
      </p:nvGrpSpPr>
      <p:grpSpPr>
        <a:xfrm>
          <a:off x="0" y="0"/>
          <a:ext cx="0" cy="0"/>
          <a:chOff x="0" y="0"/>
          <a:chExt cx="0" cy="0"/>
        </a:xfrm>
      </p:grpSpPr>
      <p:sp>
        <p:nvSpPr>
          <p:cNvPr id="49" name="Google Shape;49;p25"/>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25"/>
          <p:cNvSpPr txBox="1">
            <a:spLocks noGrp="1"/>
          </p:cNvSpPr>
          <p:nvPr>
            <p:ph type="body" idx="1"/>
          </p:nvPr>
        </p:nvSpPr>
        <p:spPr>
          <a:xfrm>
            <a:off x="1097278" y="1845734"/>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1" name="Google Shape;51;p25"/>
          <p:cNvSpPr txBox="1">
            <a:spLocks noGrp="1"/>
          </p:cNvSpPr>
          <p:nvPr>
            <p:ph type="body" idx="2"/>
          </p:nvPr>
        </p:nvSpPr>
        <p:spPr>
          <a:xfrm>
            <a:off x="6217920" y="1845735"/>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2" name="Google Shape;52;p25"/>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5"/>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5"/>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5"/>
        <p:cNvGrpSpPr/>
        <p:nvPr/>
      </p:nvGrpSpPr>
      <p:grpSpPr>
        <a:xfrm>
          <a:off x="0" y="0"/>
          <a:ext cx="0" cy="0"/>
          <a:chOff x="0" y="0"/>
          <a:chExt cx="0" cy="0"/>
        </a:xfrm>
      </p:grpSpPr>
      <p:sp>
        <p:nvSpPr>
          <p:cNvPr id="56" name="Google Shape;56;p26"/>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26"/>
          <p:cNvSpPr txBox="1">
            <a:spLocks noGrp="1"/>
          </p:cNvSpPr>
          <p:nvPr>
            <p:ph type="body" idx="1"/>
          </p:nvPr>
        </p:nvSpPr>
        <p:spPr>
          <a:xfrm>
            <a:off x="109728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58" name="Google Shape;58;p26"/>
          <p:cNvSpPr txBox="1">
            <a:spLocks noGrp="1"/>
          </p:cNvSpPr>
          <p:nvPr>
            <p:ph type="body" idx="2"/>
          </p:nvPr>
        </p:nvSpPr>
        <p:spPr>
          <a:xfrm>
            <a:off x="1097280" y="2582334"/>
            <a:ext cx="493776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9" name="Google Shape;59;p26"/>
          <p:cNvSpPr txBox="1">
            <a:spLocks noGrp="1"/>
          </p:cNvSpPr>
          <p:nvPr>
            <p:ph type="body" idx="3"/>
          </p:nvPr>
        </p:nvSpPr>
        <p:spPr>
          <a:xfrm>
            <a:off x="621792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60" name="Google Shape;60;p26"/>
          <p:cNvSpPr txBox="1">
            <a:spLocks noGrp="1"/>
          </p:cNvSpPr>
          <p:nvPr>
            <p:ph type="body" idx="4"/>
          </p:nvPr>
        </p:nvSpPr>
        <p:spPr>
          <a:xfrm>
            <a:off x="6217920" y="2582334"/>
            <a:ext cx="493776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1" name="Google Shape;61;p26"/>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26"/>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6"/>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4"/>
        <p:cNvGrpSpPr/>
        <p:nvPr/>
      </p:nvGrpSpPr>
      <p:grpSpPr>
        <a:xfrm>
          <a:off x="0" y="0"/>
          <a:ext cx="0" cy="0"/>
          <a:chOff x="0" y="0"/>
          <a:chExt cx="0" cy="0"/>
        </a:xfrm>
      </p:grpSpPr>
      <p:sp>
        <p:nvSpPr>
          <p:cNvPr id="65" name="Google Shape;65;p27"/>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27"/>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7"/>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7"/>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69"/>
        <p:cNvGrpSpPr/>
        <p:nvPr/>
      </p:nvGrpSpPr>
      <p:grpSpPr>
        <a:xfrm>
          <a:off x="0" y="0"/>
          <a:ext cx="0" cy="0"/>
          <a:chOff x="0" y="0"/>
          <a:chExt cx="0" cy="0"/>
        </a:xfrm>
      </p:grpSpPr>
      <p:sp>
        <p:nvSpPr>
          <p:cNvPr id="70" name="Google Shape;70;p28"/>
          <p:cNvSpPr/>
          <p:nvPr/>
        </p:nvSpPr>
        <p:spPr>
          <a:xfrm>
            <a:off x="16" y="0"/>
            <a:ext cx="4050791" cy="6858000"/>
          </a:xfrm>
          <a:prstGeom prst="rect">
            <a:avLst/>
          </a:prstGeom>
          <a:solidFill>
            <a:srgbClr val="1736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8"/>
          <p:cNvSpPr/>
          <p:nvPr/>
        </p:nvSpPr>
        <p:spPr>
          <a:xfrm>
            <a:off x="4040071" y="0"/>
            <a:ext cx="64008" cy="6858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8"/>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28"/>
          <p:cNvSpPr txBox="1">
            <a:spLocks noGrp="1"/>
          </p:cNvSpPr>
          <p:nvPr>
            <p:ph type="body" idx="1"/>
          </p:nvPr>
        </p:nvSpPr>
        <p:spPr>
          <a:xfrm>
            <a:off x="4800600" y="731520"/>
            <a:ext cx="6492240" cy="52578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4" name="Google Shape;74;p28"/>
          <p:cNvSpPr txBox="1">
            <a:spLocks noGrp="1"/>
          </p:cNvSpPr>
          <p:nvPr>
            <p:ph type="body" idx="2"/>
          </p:nvPr>
        </p:nvSpPr>
        <p:spPr>
          <a:xfrm>
            <a:off x="457200" y="2926080"/>
            <a:ext cx="3200400" cy="33791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500"/>
              <a:buNone/>
              <a:defRPr sz="1500">
                <a:solidFill>
                  <a:srgbClr val="FFFFFF"/>
                </a:solidFill>
              </a:defRPr>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75" name="Google Shape;75;p28"/>
          <p:cNvSpPr txBox="1">
            <a:spLocks noGrp="1"/>
          </p:cNvSpPr>
          <p:nvPr>
            <p:ph type="dt" idx="10"/>
          </p:nvPr>
        </p:nvSpPr>
        <p:spPr>
          <a:xfrm>
            <a:off x="465512" y="6459785"/>
            <a:ext cx="26185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8"/>
          <p:cNvSpPr txBox="1">
            <a:spLocks noGrp="1"/>
          </p:cNvSpPr>
          <p:nvPr>
            <p:ph type="ftr" idx="11"/>
          </p:nvPr>
        </p:nvSpPr>
        <p:spPr>
          <a:xfrm>
            <a:off x="4800600" y="6459785"/>
            <a:ext cx="4648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8"/>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50">
                <a:solidFill>
                  <a:schemeClr val="dk2"/>
                </a:solidFill>
                <a:latin typeface="Calibri"/>
                <a:ea typeface="Calibri"/>
                <a:cs typeface="Calibri"/>
                <a:sym typeface="Calibri"/>
              </a:defRPr>
            </a:lvl1pPr>
            <a:lvl2pPr marL="0" lvl="1" indent="0" algn="r">
              <a:spcBef>
                <a:spcPts val="0"/>
              </a:spcBef>
              <a:buNone/>
              <a:defRPr sz="1050">
                <a:solidFill>
                  <a:schemeClr val="dk2"/>
                </a:solidFill>
                <a:latin typeface="Calibri"/>
                <a:ea typeface="Calibri"/>
                <a:cs typeface="Calibri"/>
                <a:sym typeface="Calibri"/>
              </a:defRPr>
            </a:lvl2pPr>
            <a:lvl3pPr marL="0" lvl="2" indent="0" algn="r">
              <a:spcBef>
                <a:spcPts val="0"/>
              </a:spcBef>
              <a:buNone/>
              <a:defRPr sz="1050">
                <a:solidFill>
                  <a:schemeClr val="dk2"/>
                </a:solidFill>
                <a:latin typeface="Calibri"/>
                <a:ea typeface="Calibri"/>
                <a:cs typeface="Calibri"/>
                <a:sym typeface="Calibri"/>
              </a:defRPr>
            </a:lvl3pPr>
            <a:lvl4pPr marL="0" lvl="3" indent="0" algn="r">
              <a:spcBef>
                <a:spcPts val="0"/>
              </a:spcBef>
              <a:buNone/>
              <a:defRPr sz="1050">
                <a:solidFill>
                  <a:schemeClr val="dk2"/>
                </a:solidFill>
                <a:latin typeface="Calibri"/>
                <a:ea typeface="Calibri"/>
                <a:cs typeface="Calibri"/>
                <a:sym typeface="Calibri"/>
              </a:defRPr>
            </a:lvl4pPr>
            <a:lvl5pPr marL="0" lvl="4" indent="0" algn="r">
              <a:spcBef>
                <a:spcPts val="0"/>
              </a:spcBef>
              <a:buNone/>
              <a:defRPr sz="1050">
                <a:solidFill>
                  <a:schemeClr val="dk2"/>
                </a:solidFill>
                <a:latin typeface="Calibri"/>
                <a:ea typeface="Calibri"/>
                <a:cs typeface="Calibri"/>
                <a:sym typeface="Calibri"/>
              </a:defRPr>
            </a:lvl5pPr>
            <a:lvl6pPr marL="0" lvl="5" indent="0" algn="r">
              <a:spcBef>
                <a:spcPts val="0"/>
              </a:spcBef>
              <a:buNone/>
              <a:defRPr sz="1050">
                <a:solidFill>
                  <a:schemeClr val="dk2"/>
                </a:solidFill>
                <a:latin typeface="Calibri"/>
                <a:ea typeface="Calibri"/>
                <a:cs typeface="Calibri"/>
                <a:sym typeface="Calibri"/>
              </a:defRPr>
            </a:lvl6pPr>
            <a:lvl7pPr marL="0" lvl="6" indent="0" algn="r">
              <a:spcBef>
                <a:spcPts val="0"/>
              </a:spcBef>
              <a:buNone/>
              <a:defRPr sz="1050">
                <a:solidFill>
                  <a:schemeClr val="dk2"/>
                </a:solidFill>
                <a:latin typeface="Calibri"/>
                <a:ea typeface="Calibri"/>
                <a:cs typeface="Calibri"/>
                <a:sym typeface="Calibri"/>
              </a:defRPr>
            </a:lvl7pPr>
            <a:lvl8pPr marL="0" lvl="7" indent="0" algn="r">
              <a:spcBef>
                <a:spcPts val="0"/>
              </a:spcBef>
              <a:buNone/>
              <a:defRPr sz="1050">
                <a:solidFill>
                  <a:schemeClr val="dk2"/>
                </a:solidFill>
                <a:latin typeface="Calibri"/>
                <a:ea typeface="Calibri"/>
                <a:cs typeface="Calibri"/>
                <a:sym typeface="Calibri"/>
              </a:defRPr>
            </a:lvl8pPr>
            <a:lvl9pPr marL="0" lvl="8" indent="0" algn="r">
              <a:spcBef>
                <a:spcPts val="0"/>
              </a:spcBef>
              <a:buNone/>
              <a:defRPr sz="105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78"/>
        <p:cNvGrpSpPr/>
        <p:nvPr/>
      </p:nvGrpSpPr>
      <p:grpSpPr>
        <a:xfrm>
          <a:off x="0" y="0"/>
          <a:ext cx="0" cy="0"/>
          <a:chOff x="0" y="0"/>
          <a:chExt cx="0" cy="0"/>
        </a:xfrm>
      </p:grpSpPr>
      <p:sp>
        <p:nvSpPr>
          <p:cNvPr id="79" name="Google Shape;79;p29"/>
          <p:cNvSpPr/>
          <p:nvPr/>
        </p:nvSpPr>
        <p:spPr>
          <a:xfrm>
            <a:off x="0" y="4953000"/>
            <a:ext cx="12188825" cy="1905000"/>
          </a:xfrm>
          <a:prstGeom prst="rect">
            <a:avLst/>
          </a:prstGeom>
          <a:solidFill>
            <a:srgbClr val="1736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9"/>
          <p:cNvSpPr/>
          <p:nvPr/>
        </p:nvSpPr>
        <p:spPr>
          <a:xfrm>
            <a:off x="15" y="4915076"/>
            <a:ext cx="12188825" cy="64008"/>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9"/>
          <p:cNvSpPr txBox="1">
            <a:spLocks noGrp="1"/>
          </p:cNvSpPr>
          <p:nvPr>
            <p:ph type="title"/>
          </p:nvPr>
        </p:nvSpPr>
        <p:spPr>
          <a:xfrm>
            <a:off x="1097280" y="5074920"/>
            <a:ext cx="10113645" cy="822960"/>
          </a:xfrm>
          <a:prstGeom prst="rect">
            <a:avLst/>
          </a:prstGeom>
          <a:noFill/>
          <a:ln>
            <a:noFill/>
          </a:ln>
        </p:spPr>
        <p:txBody>
          <a:bodyPr spcFirstLastPara="1" wrap="square" lIns="91425" tIns="0" rIns="91425" bIns="0" anchor="b" anchorCtr="0">
            <a:no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29"/>
          <p:cNvSpPr>
            <a:spLocks noGrp="1"/>
          </p:cNvSpPr>
          <p:nvPr>
            <p:ph type="pic" idx="2"/>
          </p:nvPr>
        </p:nvSpPr>
        <p:spPr>
          <a:xfrm>
            <a:off x="15" y="0"/>
            <a:ext cx="12191985" cy="4915076"/>
          </a:xfrm>
          <a:prstGeom prst="rect">
            <a:avLst/>
          </a:prstGeom>
          <a:solidFill>
            <a:srgbClr val="E5E5E5"/>
          </a:solidFill>
          <a:ln>
            <a:noFill/>
          </a:ln>
        </p:spPr>
      </p:sp>
      <p:sp>
        <p:nvSpPr>
          <p:cNvPr id="83" name="Google Shape;83;p29"/>
          <p:cNvSpPr txBox="1">
            <a:spLocks noGrp="1"/>
          </p:cNvSpPr>
          <p:nvPr>
            <p:ph type="body" idx="1"/>
          </p:nvPr>
        </p:nvSpPr>
        <p:spPr>
          <a:xfrm>
            <a:off x="1097280" y="5907024"/>
            <a:ext cx="10113264" cy="594360"/>
          </a:xfrm>
          <a:prstGeom prst="rect">
            <a:avLst/>
          </a:prstGeom>
          <a:noFill/>
          <a:ln>
            <a:noFill/>
          </a:ln>
        </p:spPr>
        <p:txBody>
          <a:bodyPr spcFirstLastPara="1" wrap="square" lIns="91425" tIns="0" rIns="91425" bIns="0" anchor="t" anchorCtr="0">
            <a:normAutofit/>
          </a:bodyPr>
          <a:lstStyle>
            <a:lvl1pPr marL="457200" lvl="0" indent="-228600" algn="l">
              <a:lnSpc>
                <a:spcPct val="90000"/>
              </a:lnSpc>
              <a:spcBef>
                <a:spcPts val="0"/>
              </a:spcBef>
              <a:spcAft>
                <a:spcPts val="0"/>
              </a:spcAft>
              <a:buSzPts val="1500"/>
              <a:buNone/>
              <a:defRPr sz="1500">
                <a:solidFill>
                  <a:srgbClr val="FFFFFF"/>
                </a:solidFill>
              </a:defRPr>
            </a:lvl1pPr>
            <a:lvl2pPr marL="914400" lvl="1" indent="-228600" algn="l">
              <a:lnSpc>
                <a:spcPct val="90000"/>
              </a:lnSpc>
              <a:spcBef>
                <a:spcPts val="6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84" name="Google Shape;84;p29"/>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9"/>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29"/>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
        <p:cNvGrpSpPr/>
        <p:nvPr/>
      </p:nvGrpSpPr>
      <p:grpSpPr>
        <a:xfrm>
          <a:off x="0" y="0"/>
          <a:ext cx="0" cy="0"/>
          <a:chOff x="0" y="0"/>
          <a:chExt cx="0" cy="0"/>
        </a:xfrm>
      </p:grpSpPr>
      <p:sp>
        <p:nvSpPr>
          <p:cNvPr id="10" name="Google Shape;10;p20"/>
          <p:cNvSpPr/>
          <p:nvPr/>
        </p:nvSpPr>
        <p:spPr>
          <a:xfrm>
            <a:off x="1" y="6400800"/>
            <a:ext cx="12192000" cy="457200"/>
          </a:xfrm>
          <a:prstGeom prst="rect">
            <a:avLst/>
          </a:prstGeom>
          <a:solidFill>
            <a:srgbClr val="1736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0"/>
          <p:cNvSpPr/>
          <p:nvPr/>
        </p:nvSpPr>
        <p:spPr>
          <a:xfrm>
            <a:off x="15" y="6334316"/>
            <a:ext cx="12191985" cy="66484"/>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0"/>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marR="0" lvl="0" algn="l" rtl="0">
              <a:lnSpc>
                <a:spcPct val="85000"/>
              </a:lnSpc>
              <a:spcBef>
                <a:spcPts val="0"/>
              </a:spcBef>
              <a:spcAft>
                <a:spcPts val="0"/>
              </a:spcAft>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20"/>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4" name="Google Shape;14;p20"/>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20"/>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20"/>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rgbClr val="FFFFFF"/>
                </a:solidFill>
                <a:latin typeface="Calibri"/>
                <a:ea typeface="Calibri"/>
                <a:cs typeface="Calibri"/>
                <a:sym typeface="Calibri"/>
              </a:defRPr>
            </a:lvl1pPr>
            <a:lvl2pPr marL="0" marR="0" lvl="1" indent="0" algn="r" rtl="0">
              <a:spcBef>
                <a:spcPts val="0"/>
              </a:spcBef>
              <a:buNone/>
              <a:defRPr sz="1050" b="0" i="0" u="none" strike="noStrike" cap="none">
                <a:solidFill>
                  <a:srgbClr val="FFFFFF"/>
                </a:solidFill>
                <a:latin typeface="Calibri"/>
                <a:ea typeface="Calibri"/>
                <a:cs typeface="Calibri"/>
                <a:sym typeface="Calibri"/>
              </a:defRPr>
            </a:lvl2pPr>
            <a:lvl3pPr marL="0" marR="0" lvl="2" indent="0" algn="r" rtl="0">
              <a:spcBef>
                <a:spcPts val="0"/>
              </a:spcBef>
              <a:buNone/>
              <a:defRPr sz="1050" b="0" i="0" u="none" strike="noStrike" cap="none">
                <a:solidFill>
                  <a:srgbClr val="FFFFFF"/>
                </a:solidFill>
                <a:latin typeface="Calibri"/>
                <a:ea typeface="Calibri"/>
                <a:cs typeface="Calibri"/>
                <a:sym typeface="Calibri"/>
              </a:defRPr>
            </a:lvl3pPr>
            <a:lvl4pPr marL="0" marR="0" lvl="3" indent="0" algn="r" rtl="0">
              <a:spcBef>
                <a:spcPts val="0"/>
              </a:spcBef>
              <a:buNone/>
              <a:defRPr sz="1050" b="0" i="0" u="none" strike="noStrike" cap="none">
                <a:solidFill>
                  <a:srgbClr val="FFFFFF"/>
                </a:solidFill>
                <a:latin typeface="Calibri"/>
                <a:ea typeface="Calibri"/>
                <a:cs typeface="Calibri"/>
                <a:sym typeface="Calibri"/>
              </a:defRPr>
            </a:lvl4pPr>
            <a:lvl5pPr marL="0" marR="0" lvl="4" indent="0" algn="r" rtl="0">
              <a:spcBef>
                <a:spcPts val="0"/>
              </a:spcBef>
              <a:buNone/>
              <a:defRPr sz="1050" b="0" i="0" u="none" strike="noStrike" cap="none">
                <a:solidFill>
                  <a:srgbClr val="FFFFFF"/>
                </a:solidFill>
                <a:latin typeface="Calibri"/>
                <a:ea typeface="Calibri"/>
                <a:cs typeface="Calibri"/>
                <a:sym typeface="Calibri"/>
              </a:defRPr>
            </a:lvl5pPr>
            <a:lvl6pPr marL="0" marR="0" lvl="5" indent="0" algn="r" rtl="0">
              <a:spcBef>
                <a:spcPts val="0"/>
              </a:spcBef>
              <a:buNone/>
              <a:defRPr sz="1050" b="0" i="0" u="none" strike="noStrike" cap="none">
                <a:solidFill>
                  <a:srgbClr val="FFFFFF"/>
                </a:solidFill>
                <a:latin typeface="Calibri"/>
                <a:ea typeface="Calibri"/>
                <a:cs typeface="Calibri"/>
                <a:sym typeface="Calibri"/>
              </a:defRPr>
            </a:lvl6pPr>
            <a:lvl7pPr marL="0" marR="0" lvl="6" indent="0" algn="r" rtl="0">
              <a:spcBef>
                <a:spcPts val="0"/>
              </a:spcBef>
              <a:buNone/>
              <a:defRPr sz="1050" b="0" i="0" u="none" strike="noStrike" cap="none">
                <a:solidFill>
                  <a:srgbClr val="FFFFFF"/>
                </a:solidFill>
                <a:latin typeface="Calibri"/>
                <a:ea typeface="Calibri"/>
                <a:cs typeface="Calibri"/>
                <a:sym typeface="Calibri"/>
              </a:defRPr>
            </a:lvl7pPr>
            <a:lvl8pPr marL="0" marR="0" lvl="7" indent="0" algn="r" rtl="0">
              <a:spcBef>
                <a:spcPts val="0"/>
              </a:spcBef>
              <a:buNone/>
              <a:defRPr sz="1050" b="0" i="0" u="none" strike="noStrike" cap="none">
                <a:solidFill>
                  <a:srgbClr val="FFFFFF"/>
                </a:solidFill>
                <a:latin typeface="Calibri"/>
                <a:ea typeface="Calibri"/>
                <a:cs typeface="Calibri"/>
                <a:sym typeface="Calibri"/>
              </a:defRPr>
            </a:lvl8pPr>
            <a:lvl9pPr marL="0" marR="0" lvl="8" indent="0" algn="r" rtl="0">
              <a:spcBef>
                <a:spcPts val="0"/>
              </a:spcBef>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cxnSp>
        <p:nvCxnSpPr>
          <p:cNvPr id="17" name="Google Shape;17;p20"/>
          <p:cNvCxnSpPr/>
          <p:nvPr/>
        </p:nvCxnSpPr>
        <p:spPr>
          <a:xfrm>
            <a:off x="1193532" y="1737845"/>
            <a:ext cx="9966960" cy="0"/>
          </a:xfrm>
          <a:prstGeom prst="straightConnector1">
            <a:avLst/>
          </a:prstGeom>
          <a:noFill/>
          <a:ln w="9525" cap="flat" cmpd="sng">
            <a:solidFill>
              <a:srgbClr val="7F7F7F"/>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01"/>
        <p:cNvGrpSpPr/>
        <p:nvPr/>
      </p:nvGrpSpPr>
      <p:grpSpPr>
        <a:xfrm>
          <a:off x="0" y="0"/>
          <a:ext cx="0" cy="0"/>
          <a:chOff x="0" y="0"/>
          <a:chExt cx="0" cy="0"/>
        </a:xfrm>
      </p:grpSpPr>
      <p:sp>
        <p:nvSpPr>
          <p:cNvPr id="102" name="Google Shape;102;g325bea2b222_0_445"/>
          <p:cNvSpPr/>
          <p:nvPr/>
        </p:nvSpPr>
        <p:spPr>
          <a:xfrm>
            <a:off x="1" y="6400800"/>
            <a:ext cx="12192000" cy="457200"/>
          </a:xfrm>
          <a:prstGeom prst="rect">
            <a:avLst/>
          </a:prstGeom>
          <a:solidFill>
            <a:srgbClr val="17365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g325bea2b222_0_445"/>
          <p:cNvSpPr/>
          <p:nvPr/>
        </p:nvSpPr>
        <p:spPr>
          <a:xfrm>
            <a:off x="15" y="6334316"/>
            <a:ext cx="12192000" cy="666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g325bea2b222_0_445"/>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rmAutofit/>
          </a:bodyPr>
          <a:lstStyle>
            <a:lvl1pPr marR="0" lvl="0" algn="l">
              <a:lnSpc>
                <a:spcPct val="85000"/>
              </a:lnSpc>
              <a:spcBef>
                <a:spcPts val="0"/>
              </a:spcBef>
              <a:spcAft>
                <a:spcPts val="0"/>
              </a:spcAft>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5" name="Google Shape;105;g325bea2b222_0_445"/>
          <p:cNvSpPr txBox="1">
            <a:spLocks noGrp="1"/>
          </p:cNvSpPr>
          <p:nvPr>
            <p:ph type="body" idx="1"/>
          </p:nvPr>
        </p:nvSpPr>
        <p:spPr>
          <a:xfrm>
            <a:off x="1097280" y="1845734"/>
            <a:ext cx="10058400" cy="4023300"/>
          </a:xfrm>
          <a:prstGeom prst="rect">
            <a:avLst/>
          </a:prstGeom>
          <a:noFill/>
          <a:ln>
            <a:noFill/>
          </a:ln>
        </p:spPr>
        <p:txBody>
          <a:bodyPr spcFirstLastPara="1" wrap="square" lIns="0" tIns="45700" rIns="0" bIns="45700" anchor="t" anchorCtr="0">
            <a:normAutofit/>
          </a:bodyPr>
          <a:lstStyle>
            <a:lvl1pPr marL="457200" marR="0" lvl="0" indent="-355600" algn="l">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06" name="Google Shape;106;g325bea2b222_0_445"/>
          <p:cNvSpPr txBox="1">
            <a:spLocks noGrp="1"/>
          </p:cNvSpPr>
          <p:nvPr>
            <p:ph type="dt" idx="10"/>
          </p:nvPr>
        </p:nvSpPr>
        <p:spPr>
          <a:xfrm>
            <a:off x="1097280" y="6459785"/>
            <a:ext cx="2472300" cy="3651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rgbClr val="FFFFFF"/>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7" name="Google Shape;107;g325bea2b222_0_445"/>
          <p:cNvSpPr txBox="1">
            <a:spLocks noGrp="1"/>
          </p:cNvSpPr>
          <p:nvPr>
            <p:ph type="ftr" idx="11"/>
          </p:nvPr>
        </p:nvSpPr>
        <p:spPr>
          <a:xfrm>
            <a:off x="3686185" y="6459785"/>
            <a:ext cx="4822800" cy="3651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rgbClr val="000000"/>
              </a:buClr>
              <a:buSzPts val="1400"/>
              <a:buFont typeface="Arial"/>
              <a:buNone/>
              <a:defRPr sz="900" b="0" i="0" u="none" strike="noStrike" cap="none">
                <a:solidFill>
                  <a:srgbClr val="FFFFFF"/>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8" name="Google Shape;108;g325bea2b222_0_445"/>
          <p:cNvSpPr txBox="1">
            <a:spLocks noGrp="1"/>
          </p:cNvSpPr>
          <p:nvPr>
            <p:ph type="sldNum" idx="12"/>
          </p:nvPr>
        </p:nvSpPr>
        <p:spPr>
          <a:xfrm>
            <a:off x="9900458" y="6459785"/>
            <a:ext cx="1311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cxnSp>
        <p:nvCxnSpPr>
          <p:cNvPr id="109" name="Google Shape;109;g325bea2b222_0_445"/>
          <p:cNvCxnSpPr/>
          <p:nvPr/>
        </p:nvCxnSpPr>
        <p:spPr>
          <a:xfrm>
            <a:off x="1193532" y="1737845"/>
            <a:ext cx="9966900" cy="0"/>
          </a:xfrm>
          <a:prstGeom prst="straightConnector1">
            <a:avLst/>
          </a:prstGeom>
          <a:noFill/>
          <a:ln w="9525" cap="flat" cmpd="sng">
            <a:solidFill>
              <a:srgbClr val="7F7F7F"/>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hyperlink" Target="https://www.gov.uk/government/publications/tackling-tb-in-inclusion-health-groups-toolkit-for-a-multi-agency-approach/tackling-tb-in-inclusion-health-groups-a-toolkit-for-a-multi-agency-approach#introduction" TargetMode="External"/><Relationship Id="rId4" Type="http://schemas.openxmlformats.org/officeDocument/2006/relationships/hyperlink" Target="https://www.gov.uk/guidance/tuberculosis-tb-migrant-health-guide"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www.nice.org.uk/guidance/ng33/resources/tuberculosis-pdf-1837390683589"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hyperlink" Target="https://www.england.nhs.uk/ourwork/prevention/tuberculosis-programme/national-latent-tuberculosis-infection-testing-and-treatment-programme/"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gov.uk/government/publications/tuberculosis-tb-action-plan-for-england/tuberculosis-tb-action-plan-for-england-2021-to-2026" TargetMode="External"/><Relationship Id="rId5" Type="http://schemas.openxmlformats.org/officeDocument/2006/relationships/hyperlink" Target="https://iris.who.int/bitstream/handle/10665/331326/WHO-HTM-TB-2015.19-eng.pdf?sequence=1" TargetMode="External"/><Relationship Id="rId4" Type="http://schemas.openxmlformats.org/officeDocument/2006/relationships/hyperlink" Target="https://www.gov.uk/government/publications/tuberculosis-in-england-2024-report/tuberculosis-incidence-and-epidemiology-england-2023"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3.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
          <p:cNvSpPr txBox="1">
            <a:spLocks noGrp="1"/>
          </p:cNvSpPr>
          <p:nvPr>
            <p:ph type="ctrTitle"/>
          </p:nvPr>
        </p:nvSpPr>
        <p:spPr>
          <a:xfrm>
            <a:off x="914400" y="964001"/>
            <a:ext cx="10058400" cy="1922733"/>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85000"/>
              </a:lnSpc>
              <a:spcBef>
                <a:spcPts val="0"/>
              </a:spcBef>
              <a:spcAft>
                <a:spcPts val="0"/>
              </a:spcAft>
              <a:buClr>
                <a:srgbClr val="262626"/>
              </a:buClr>
              <a:buSzPct val="100000"/>
              <a:buFont typeface="Calibri"/>
              <a:buNone/>
            </a:pPr>
            <a:r>
              <a:rPr lang="en-GB" sz="6700" b="1"/>
              <a:t>Tuberculosis in Kent &amp; Medway </a:t>
            </a:r>
            <a:br>
              <a:rPr lang="en-GB"/>
            </a:br>
            <a:r>
              <a:rPr lang="en-GB" sz="6700"/>
              <a:t>Health Needs Assessment 2024</a:t>
            </a:r>
            <a:endParaRPr/>
          </a:p>
        </p:txBody>
      </p:sp>
      <p:sp>
        <p:nvSpPr>
          <p:cNvPr id="199" name="Google Shape;199;p1"/>
          <p:cNvSpPr txBox="1">
            <a:spLocks noGrp="1"/>
          </p:cNvSpPr>
          <p:nvPr>
            <p:ph type="subTitle" idx="1"/>
          </p:nvPr>
        </p:nvSpPr>
        <p:spPr>
          <a:xfrm>
            <a:off x="1100051" y="4455621"/>
            <a:ext cx="10058400" cy="1143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800"/>
              <a:buNone/>
            </a:pPr>
            <a:r>
              <a:rPr lang="en-GB" sz="1800" b="1" cap="none">
                <a:solidFill>
                  <a:schemeClr val="dk1"/>
                </a:solidFill>
                <a:latin typeface="Calibri"/>
                <a:ea typeface="Calibri"/>
                <a:cs typeface="Calibri"/>
                <a:sym typeface="Calibri"/>
              </a:rPr>
              <a:t>Dr Steph Newton - Public Health Registrar</a:t>
            </a:r>
            <a:endParaRPr/>
          </a:p>
          <a:p>
            <a:pPr marL="0" lvl="0" indent="0" algn="l" rtl="0">
              <a:lnSpc>
                <a:spcPct val="90000"/>
              </a:lnSpc>
              <a:spcBef>
                <a:spcPts val="1400"/>
              </a:spcBef>
              <a:spcAft>
                <a:spcPts val="0"/>
              </a:spcAft>
              <a:buSzPts val="1600"/>
              <a:buNone/>
            </a:pPr>
            <a:r>
              <a:rPr lang="en-GB" sz="1600" cap="none">
                <a:solidFill>
                  <a:schemeClr val="dk1"/>
                </a:solidFill>
                <a:latin typeface="Calibri"/>
                <a:ea typeface="Calibri"/>
                <a:cs typeface="Calibri"/>
                <a:sym typeface="Calibri"/>
              </a:rPr>
              <a:t>Kent County Council &amp; Kent Public Health Observatory</a:t>
            </a:r>
            <a:endParaRPr/>
          </a:p>
          <a:p>
            <a:pPr marL="0" lvl="0" indent="0" algn="l" rtl="0">
              <a:lnSpc>
                <a:spcPct val="90000"/>
              </a:lnSpc>
              <a:spcBef>
                <a:spcPts val="1400"/>
              </a:spcBef>
              <a:spcAft>
                <a:spcPts val="0"/>
              </a:spcAft>
              <a:buSzPts val="1600"/>
              <a:buNone/>
            </a:pPr>
            <a:r>
              <a:rPr lang="en-GB" sz="1600" cap="none">
                <a:solidFill>
                  <a:schemeClr val="dk1"/>
                </a:solidFill>
                <a:latin typeface="Calibri"/>
                <a:ea typeface="Calibri"/>
                <a:cs typeface="Calibri"/>
                <a:sym typeface="Calibri"/>
              </a:rPr>
              <a:t>UKHSA South East Health Protection Team</a:t>
            </a:r>
            <a:endParaRPr/>
          </a:p>
          <a:p>
            <a:pPr marL="0" lvl="0" indent="0" algn="l" rtl="0">
              <a:lnSpc>
                <a:spcPct val="90000"/>
              </a:lnSpc>
              <a:spcBef>
                <a:spcPts val="1400"/>
              </a:spcBef>
              <a:spcAft>
                <a:spcPts val="0"/>
              </a:spcAft>
              <a:buSzPts val="1600"/>
              <a:buNone/>
            </a:pPr>
            <a:r>
              <a:rPr lang="en-GB" sz="1600" cap="none">
                <a:solidFill>
                  <a:schemeClr val="dk1"/>
                </a:solidFill>
                <a:latin typeface="Calibri"/>
                <a:ea typeface="Calibri"/>
                <a:cs typeface="Calibri"/>
                <a:sym typeface="Calibri"/>
              </a:rPr>
              <a:t>UKHSA Field Services</a:t>
            </a:r>
            <a:endParaRPr/>
          </a:p>
        </p:txBody>
      </p:sp>
      <p:sp>
        <p:nvSpPr>
          <p:cNvPr id="200" name="Google Shape;200;p1" descr="Kent County Council"/>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01" name="Google Shape;201;p1">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7600789" y="4989021"/>
            <a:ext cx="1739663" cy="1143001"/>
          </a:xfrm>
          <a:prstGeom prst="rect">
            <a:avLst/>
          </a:prstGeom>
          <a:noFill/>
          <a:ln>
            <a:noFill/>
          </a:ln>
        </p:spPr>
      </p:pic>
      <p:pic>
        <p:nvPicPr>
          <p:cNvPr id="3" name="Picture 2" descr="A logo with a coat of arms and a crown&#10;&#10;AI-generated content may be incorrect.">
            <a:extLst>
              <a:ext uri="{FF2B5EF4-FFF2-40B4-BE49-F238E27FC236}">
                <a16:creationId xmlns:a16="http://schemas.microsoft.com/office/drawing/2014/main" id="{792799AA-DE86-8C12-FBC0-06F31C906A91}"/>
              </a:ext>
            </a:extLst>
          </p:cNvPr>
          <p:cNvPicPr>
            <a:picLocks noChangeAspect="1"/>
          </p:cNvPicPr>
          <p:nvPr/>
        </p:nvPicPr>
        <p:blipFill>
          <a:blip r:embed="rId4"/>
          <a:stretch>
            <a:fillRect/>
          </a:stretch>
        </p:blipFill>
        <p:spPr>
          <a:xfrm>
            <a:off x="646269" y="290393"/>
            <a:ext cx="1307592" cy="1347216"/>
          </a:xfrm>
          <a:prstGeom prst="rect">
            <a:avLst/>
          </a:prstGeom>
        </p:spPr>
      </p:pic>
      <p:pic>
        <p:nvPicPr>
          <p:cNvPr id="4" name="Google Shape;309;p4">
            <a:extLst>
              <a:ext uri="{FF2B5EF4-FFF2-40B4-BE49-F238E27FC236}">
                <a16:creationId xmlns:a16="http://schemas.microsoft.com/office/drawing/2014/main" id="{91581465-C4FD-E513-6593-40F225BE335D}"/>
              </a:ex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9665099" y="4917785"/>
            <a:ext cx="1705638" cy="121423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0"/>
        <p:cNvGrpSpPr/>
        <p:nvPr/>
      </p:nvGrpSpPr>
      <p:grpSpPr>
        <a:xfrm>
          <a:off x="0" y="0"/>
          <a:ext cx="0" cy="0"/>
          <a:chOff x="0" y="0"/>
          <a:chExt cx="0" cy="0"/>
        </a:xfrm>
      </p:grpSpPr>
      <p:sp>
        <p:nvSpPr>
          <p:cNvPr id="431" name="Google Shape;431;g325bea2b222_0_404">
            <a:extLst>
              <a:ext uri="{C183D7F6-B498-43B3-948B-1728B52AA6E4}">
                <adec:decorative xmlns:adec="http://schemas.microsoft.com/office/drawing/2017/decorative" val="1"/>
              </a:ext>
            </a:extLst>
          </p:cNvPr>
          <p:cNvSpPr/>
          <p:nvPr/>
        </p:nvSpPr>
        <p:spPr>
          <a:xfrm>
            <a:off x="0" y="0"/>
            <a:ext cx="121863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32" name="Google Shape;432;g325bea2b222_0_404">
            <a:extLst>
              <a:ext uri="{C183D7F6-B498-43B3-948B-1728B52AA6E4}">
                <adec:decorative xmlns:adec="http://schemas.microsoft.com/office/drawing/2017/decorative" val="1"/>
              </a:ext>
            </a:extLst>
          </p:cNvPr>
          <p:cNvSpPr/>
          <p:nvPr/>
        </p:nvSpPr>
        <p:spPr>
          <a:xfrm>
            <a:off x="15" y="0"/>
            <a:ext cx="7548000" cy="6858000"/>
          </a:xfrm>
          <a:prstGeom prst="rect">
            <a:avLst/>
          </a:prstGeom>
          <a:solidFill>
            <a:srgbClr val="17365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33" name="Google Shape;433;g325bea2b222_0_404"/>
          <p:cNvSpPr txBox="1">
            <a:spLocks noGrp="1"/>
          </p:cNvSpPr>
          <p:nvPr>
            <p:ph type="title"/>
          </p:nvPr>
        </p:nvSpPr>
        <p:spPr>
          <a:xfrm>
            <a:off x="932203" y="60857"/>
            <a:ext cx="5977800" cy="830700"/>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FFFFFF"/>
              </a:buClr>
              <a:buSzPts val="4400"/>
              <a:buFont typeface="Calibri"/>
              <a:buNone/>
            </a:pPr>
            <a:r>
              <a:rPr lang="en-GB" sz="4400" dirty="0">
                <a:solidFill>
                  <a:srgbClr val="FFFFFF"/>
                </a:solidFill>
              </a:rPr>
              <a:t>Cohort Review (3)</a:t>
            </a:r>
            <a:endParaRPr dirty="0"/>
          </a:p>
        </p:txBody>
      </p:sp>
      <p:sp>
        <p:nvSpPr>
          <p:cNvPr id="434" name="Google Shape;434;g325bea2b222_0_404">
            <a:extLst>
              <a:ext uri="{C183D7F6-B498-43B3-948B-1728B52AA6E4}">
                <adec:decorative xmlns:adec="http://schemas.microsoft.com/office/drawing/2017/decorative" val="1"/>
              </a:ext>
            </a:extLst>
          </p:cNvPr>
          <p:cNvSpPr/>
          <p:nvPr/>
        </p:nvSpPr>
        <p:spPr>
          <a:xfrm>
            <a:off x="7547894" y="0"/>
            <a:ext cx="63900" cy="6858000"/>
          </a:xfrm>
          <a:prstGeom prst="rect">
            <a:avLst/>
          </a:pr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35" name="Google Shape;435;g325bea2b222_0_404"/>
          <p:cNvSpPr txBox="1"/>
          <p:nvPr/>
        </p:nvSpPr>
        <p:spPr>
          <a:xfrm>
            <a:off x="163849" y="5643949"/>
            <a:ext cx="6096000" cy="81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chemeClr val="lt1"/>
                </a:solidFill>
                <a:latin typeface="Calibri"/>
                <a:ea typeface="Calibri"/>
                <a:cs typeface="Calibri"/>
                <a:sym typeface="Calibri"/>
              </a:rPr>
              <a:t>Proportion (%) of pulmonary TB cases, by symptom onset to treatment duration, in Kent and Medway, the South East and England, 2022. Source: NTBS, GOV.UK, prepared by KPHO (LS), November 2024</a:t>
            </a:r>
            <a:endParaRPr sz="1400" b="0" i="0" u="none" strike="noStrike" cap="none">
              <a:solidFill>
                <a:srgbClr val="000000"/>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436" name="Google Shape;436;g325bea2b222_0_404">
            <a:extLst>
              <a:ext uri="{C183D7F6-B498-43B3-948B-1728B52AA6E4}">
                <adec:decorative xmlns:adec="http://schemas.microsoft.com/office/drawing/2017/decorative" val="1"/>
              </a:ext>
            </a:extLst>
          </p:cNvPr>
          <p:cNvGrpSpPr/>
          <p:nvPr/>
        </p:nvGrpSpPr>
        <p:grpSpPr>
          <a:xfrm>
            <a:off x="2999266" y="1465222"/>
            <a:ext cx="8822101" cy="5861100"/>
            <a:chOff x="-4919581" y="-754103"/>
            <a:chExt cx="8822101" cy="5861100"/>
          </a:xfrm>
        </p:grpSpPr>
        <p:sp>
          <p:nvSpPr>
            <p:cNvPr id="437" name="Google Shape;437;g325bea2b222_0_404"/>
            <p:cNvSpPr/>
            <p:nvPr/>
          </p:nvSpPr>
          <p:spPr>
            <a:xfrm>
              <a:off x="-4919581" y="-754103"/>
              <a:ext cx="5861100" cy="5861100"/>
            </a:xfrm>
            <a:prstGeom prst="blockArc">
              <a:avLst>
                <a:gd name="adj1" fmla="val 18900000"/>
                <a:gd name="adj2" fmla="val 2700000"/>
                <a:gd name="adj3" fmla="val 369"/>
              </a:avLst>
            </a:prstGeom>
            <a:noFill/>
            <a:ln w="15875" cap="flat" cmpd="sng">
              <a:solidFill>
                <a:srgbClr val="3B649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8" name="Google Shape;438;g325bea2b222_0_404"/>
            <p:cNvSpPr/>
            <p:nvPr/>
          </p:nvSpPr>
          <p:spPr>
            <a:xfrm>
              <a:off x="305357" y="197883"/>
              <a:ext cx="3597000" cy="395700"/>
            </a:xfrm>
            <a:prstGeom prst="rect">
              <a:avLst/>
            </a:prstGeom>
            <a:solidFill>
              <a:srgbClr val="0BA193"/>
            </a:solidFill>
            <a:ln w="15875" cap="flat" cmpd="sng">
              <a:solidFill>
                <a:srgbClr val="0BA19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9" name="Google Shape;439;g325bea2b222_0_404"/>
            <p:cNvSpPr txBox="1"/>
            <p:nvPr/>
          </p:nvSpPr>
          <p:spPr>
            <a:xfrm>
              <a:off x="305357" y="197883"/>
              <a:ext cx="3597000" cy="395700"/>
            </a:xfrm>
            <a:prstGeom prst="rect">
              <a:avLst/>
            </a:prstGeom>
            <a:noFill/>
            <a:ln>
              <a:noFill/>
            </a:ln>
          </p:spPr>
          <p:txBody>
            <a:bodyPr spcFirstLastPara="1" wrap="square" lIns="314000" tIns="35550" rIns="35550" bIns="35550" anchor="ctr" anchorCtr="0">
              <a:noAutofit/>
            </a:bodyPr>
            <a:lstStyle/>
            <a:p>
              <a:pPr marL="0" marR="0" lvl="0" indent="0" algn="l" rtl="0">
                <a:lnSpc>
                  <a:spcPct val="90000"/>
                </a:lnSpc>
                <a:spcBef>
                  <a:spcPts val="0"/>
                </a:spcBef>
                <a:spcAft>
                  <a:spcPts val="0"/>
                </a:spcAft>
                <a:buClr>
                  <a:schemeClr val="lt1"/>
                </a:buClr>
                <a:buSzPts val="1400"/>
                <a:buFont typeface="Calibri"/>
                <a:buNone/>
              </a:pPr>
              <a:r>
                <a:rPr lang="en-GB" sz="1400" b="0" i="0" u="none" strike="noStrike" cap="none">
                  <a:solidFill>
                    <a:schemeClr val="lt1"/>
                  </a:solidFill>
                  <a:latin typeface="Calibri"/>
                  <a:ea typeface="Calibri"/>
                  <a:cs typeface="Calibri"/>
                  <a:sym typeface="Calibri"/>
                </a:rPr>
                <a:t>Poor access to primary care</a:t>
              </a:r>
              <a:endParaRPr sz="1400" b="0" i="0" u="none" strike="noStrike" cap="none">
                <a:solidFill>
                  <a:srgbClr val="000000"/>
                </a:solidFill>
                <a:latin typeface="Arial"/>
                <a:ea typeface="Arial"/>
                <a:cs typeface="Arial"/>
                <a:sym typeface="Arial"/>
              </a:endParaRPr>
            </a:p>
          </p:txBody>
        </p:sp>
        <p:sp>
          <p:nvSpPr>
            <p:cNvPr id="440" name="Google Shape;440;g325bea2b222_0_404"/>
            <p:cNvSpPr/>
            <p:nvPr/>
          </p:nvSpPr>
          <p:spPr>
            <a:xfrm>
              <a:off x="58111" y="148434"/>
              <a:ext cx="494400" cy="494400"/>
            </a:xfrm>
            <a:prstGeom prst="ellipse">
              <a:avLst/>
            </a:prstGeom>
            <a:solidFill>
              <a:schemeClr val="lt1"/>
            </a:solidFill>
            <a:ln w="158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1" name="Google Shape;441;g325bea2b222_0_404"/>
            <p:cNvSpPr/>
            <p:nvPr/>
          </p:nvSpPr>
          <p:spPr>
            <a:xfrm>
              <a:off x="663603" y="791622"/>
              <a:ext cx="3238800" cy="395700"/>
            </a:xfrm>
            <a:prstGeom prst="rect">
              <a:avLst/>
            </a:prstGeom>
            <a:solidFill>
              <a:srgbClr val="0BA193"/>
            </a:solidFill>
            <a:ln w="15875" cap="flat" cmpd="sng">
              <a:solidFill>
                <a:srgbClr val="0BA19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2" name="Google Shape;442;g325bea2b222_0_404"/>
            <p:cNvSpPr txBox="1"/>
            <p:nvPr/>
          </p:nvSpPr>
          <p:spPr>
            <a:xfrm>
              <a:off x="663603" y="791622"/>
              <a:ext cx="3238800" cy="395700"/>
            </a:xfrm>
            <a:prstGeom prst="rect">
              <a:avLst/>
            </a:prstGeom>
            <a:noFill/>
            <a:ln>
              <a:noFill/>
            </a:ln>
          </p:spPr>
          <p:txBody>
            <a:bodyPr spcFirstLastPara="1" wrap="square" lIns="314000" tIns="35550" rIns="35550" bIns="35550" anchor="ctr" anchorCtr="0">
              <a:noAutofit/>
            </a:bodyPr>
            <a:lstStyle/>
            <a:p>
              <a:pPr marL="0" marR="0" lvl="0" indent="0" algn="l" rtl="0">
                <a:lnSpc>
                  <a:spcPct val="90000"/>
                </a:lnSpc>
                <a:spcBef>
                  <a:spcPts val="0"/>
                </a:spcBef>
                <a:spcAft>
                  <a:spcPts val="0"/>
                </a:spcAft>
                <a:buClr>
                  <a:schemeClr val="lt1"/>
                </a:buClr>
                <a:buSzPts val="1400"/>
                <a:buFont typeface="Calibri"/>
                <a:buNone/>
              </a:pPr>
              <a:r>
                <a:rPr lang="en-GB" sz="1400" b="0" i="0" u="none" strike="noStrike" cap="none">
                  <a:solidFill>
                    <a:schemeClr val="lt1"/>
                  </a:solidFill>
                  <a:latin typeface="Calibri"/>
                  <a:ea typeface="Calibri"/>
                  <a:cs typeface="Calibri"/>
                  <a:sym typeface="Calibri"/>
                </a:rPr>
                <a:t>Lack of awareness of TB in public</a:t>
              </a:r>
              <a:endParaRPr sz="1400" b="0" i="0" u="none" strike="noStrike" cap="none">
                <a:solidFill>
                  <a:srgbClr val="000000"/>
                </a:solidFill>
                <a:latin typeface="Arial"/>
                <a:ea typeface="Arial"/>
                <a:cs typeface="Arial"/>
                <a:sym typeface="Arial"/>
              </a:endParaRPr>
            </a:p>
          </p:txBody>
        </p:sp>
        <p:sp>
          <p:nvSpPr>
            <p:cNvPr id="443" name="Google Shape;443;g325bea2b222_0_404"/>
            <p:cNvSpPr/>
            <p:nvPr/>
          </p:nvSpPr>
          <p:spPr>
            <a:xfrm>
              <a:off x="416357" y="742173"/>
              <a:ext cx="494400" cy="494400"/>
            </a:xfrm>
            <a:prstGeom prst="ellipse">
              <a:avLst/>
            </a:prstGeom>
            <a:solidFill>
              <a:schemeClr val="lt1"/>
            </a:solidFill>
            <a:ln w="158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4" name="Google Shape;444;g325bea2b222_0_404"/>
            <p:cNvSpPr/>
            <p:nvPr/>
          </p:nvSpPr>
          <p:spPr>
            <a:xfrm>
              <a:off x="859920" y="1384926"/>
              <a:ext cx="3042600" cy="395700"/>
            </a:xfrm>
            <a:prstGeom prst="rect">
              <a:avLst/>
            </a:prstGeom>
            <a:solidFill>
              <a:srgbClr val="0BA193"/>
            </a:solidFill>
            <a:ln w="15875" cap="flat" cmpd="sng">
              <a:solidFill>
                <a:srgbClr val="0BA19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 name="Google Shape;445;g325bea2b222_0_404"/>
            <p:cNvSpPr txBox="1"/>
            <p:nvPr/>
          </p:nvSpPr>
          <p:spPr>
            <a:xfrm>
              <a:off x="859920" y="1384926"/>
              <a:ext cx="3042600" cy="395700"/>
            </a:xfrm>
            <a:prstGeom prst="rect">
              <a:avLst/>
            </a:prstGeom>
            <a:noFill/>
            <a:ln>
              <a:noFill/>
            </a:ln>
          </p:spPr>
          <p:txBody>
            <a:bodyPr spcFirstLastPara="1" wrap="square" lIns="314000" tIns="35550" rIns="35550" bIns="35550" anchor="ctr" anchorCtr="0">
              <a:noAutofit/>
            </a:bodyPr>
            <a:lstStyle/>
            <a:p>
              <a:pPr marL="0" marR="0" lvl="0" indent="0" algn="l" rtl="0">
                <a:lnSpc>
                  <a:spcPct val="90000"/>
                </a:lnSpc>
                <a:spcBef>
                  <a:spcPts val="0"/>
                </a:spcBef>
                <a:spcAft>
                  <a:spcPts val="0"/>
                </a:spcAft>
                <a:buClr>
                  <a:schemeClr val="lt1"/>
                </a:buClr>
                <a:buSzPts val="1400"/>
                <a:buFont typeface="Calibri"/>
                <a:buNone/>
              </a:pPr>
              <a:r>
                <a:rPr lang="en-GB" sz="1400" b="0" i="0" u="none" strike="noStrike" cap="none">
                  <a:solidFill>
                    <a:schemeClr val="lt1"/>
                  </a:solidFill>
                  <a:latin typeface="Calibri"/>
                  <a:ea typeface="Calibri"/>
                  <a:cs typeface="Calibri"/>
                  <a:sym typeface="Calibri"/>
                </a:rPr>
                <a:t>Lack of awareness of TB in healthcare professionals </a:t>
              </a:r>
              <a:endParaRPr sz="1400" b="0" i="0" u="none" strike="noStrike" cap="none">
                <a:solidFill>
                  <a:srgbClr val="000000"/>
                </a:solidFill>
                <a:latin typeface="Arial"/>
                <a:ea typeface="Arial"/>
                <a:cs typeface="Arial"/>
                <a:sym typeface="Arial"/>
              </a:endParaRPr>
            </a:p>
          </p:txBody>
        </p:sp>
        <p:sp>
          <p:nvSpPr>
            <p:cNvPr id="446" name="Google Shape;446;g325bea2b222_0_404"/>
            <p:cNvSpPr/>
            <p:nvPr/>
          </p:nvSpPr>
          <p:spPr>
            <a:xfrm>
              <a:off x="612674" y="1335477"/>
              <a:ext cx="494400" cy="494400"/>
            </a:xfrm>
            <a:prstGeom prst="ellipse">
              <a:avLst/>
            </a:prstGeom>
            <a:solidFill>
              <a:schemeClr val="lt1"/>
            </a:solidFill>
            <a:ln w="158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 name="Google Shape;447;g325bea2b222_0_404"/>
            <p:cNvSpPr/>
            <p:nvPr/>
          </p:nvSpPr>
          <p:spPr>
            <a:xfrm>
              <a:off x="922602" y="1978665"/>
              <a:ext cx="2979900" cy="395700"/>
            </a:xfrm>
            <a:prstGeom prst="rect">
              <a:avLst/>
            </a:prstGeom>
            <a:solidFill>
              <a:srgbClr val="0BA193"/>
            </a:solidFill>
            <a:ln w="15875" cap="flat" cmpd="sng">
              <a:solidFill>
                <a:srgbClr val="0BA19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 name="Google Shape;448;g325bea2b222_0_404"/>
            <p:cNvSpPr txBox="1"/>
            <p:nvPr/>
          </p:nvSpPr>
          <p:spPr>
            <a:xfrm>
              <a:off x="922602" y="1978665"/>
              <a:ext cx="2979900" cy="395700"/>
            </a:xfrm>
            <a:prstGeom prst="rect">
              <a:avLst/>
            </a:prstGeom>
            <a:noFill/>
            <a:ln>
              <a:noFill/>
            </a:ln>
          </p:spPr>
          <p:txBody>
            <a:bodyPr spcFirstLastPara="1" wrap="square" lIns="314000" tIns="35550" rIns="35550" bIns="35550" anchor="ctr" anchorCtr="0">
              <a:noAutofit/>
            </a:bodyPr>
            <a:lstStyle/>
            <a:p>
              <a:pPr marL="0" marR="0" lvl="0" indent="0" algn="l" rtl="0">
                <a:lnSpc>
                  <a:spcPct val="90000"/>
                </a:lnSpc>
                <a:spcBef>
                  <a:spcPts val="0"/>
                </a:spcBef>
                <a:spcAft>
                  <a:spcPts val="0"/>
                </a:spcAft>
                <a:buClr>
                  <a:schemeClr val="lt1"/>
                </a:buClr>
                <a:buSzPts val="1400"/>
                <a:buFont typeface="Calibri"/>
                <a:buNone/>
              </a:pPr>
              <a:r>
                <a:rPr lang="en-GB" sz="1400" b="0" i="0" u="none" strike="noStrike" cap="none">
                  <a:solidFill>
                    <a:schemeClr val="lt1"/>
                  </a:solidFill>
                  <a:latin typeface="Calibri"/>
                  <a:ea typeface="Calibri"/>
                  <a:cs typeface="Calibri"/>
                  <a:sym typeface="Calibri"/>
                </a:rPr>
                <a:t>Lack of formal referral pathways</a:t>
              </a:r>
              <a:endParaRPr sz="1400" b="0" i="0" u="none" strike="noStrike" cap="none">
                <a:solidFill>
                  <a:srgbClr val="000000"/>
                </a:solidFill>
                <a:latin typeface="Arial"/>
                <a:ea typeface="Arial"/>
                <a:cs typeface="Arial"/>
                <a:sym typeface="Arial"/>
              </a:endParaRPr>
            </a:p>
          </p:txBody>
        </p:sp>
        <p:sp>
          <p:nvSpPr>
            <p:cNvPr id="449" name="Google Shape;449;g325bea2b222_0_404"/>
            <p:cNvSpPr/>
            <p:nvPr/>
          </p:nvSpPr>
          <p:spPr>
            <a:xfrm>
              <a:off x="675356" y="1929216"/>
              <a:ext cx="494400" cy="494400"/>
            </a:xfrm>
            <a:prstGeom prst="ellipse">
              <a:avLst/>
            </a:prstGeom>
            <a:solidFill>
              <a:schemeClr val="lt1"/>
            </a:solidFill>
            <a:ln w="158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 name="Google Shape;450;g325bea2b222_0_404"/>
            <p:cNvSpPr/>
            <p:nvPr/>
          </p:nvSpPr>
          <p:spPr>
            <a:xfrm>
              <a:off x="859920" y="2572404"/>
              <a:ext cx="3042600" cy="395700"/>
            </a:xfrm>
            <a:prstGeom prst="rect">
              <a:avLst/>
            </a:prstGeom>
            <a:solidFill>
              <a:srgbClr val="0BA193"/>
            </a:solidFill>
            <a:ln w="15875" cap="flat" cmpd="sng">
              <a:solidFill>
                <a:srgbClr val="0BA19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 name="Google Shape;451;g325bea2b222_0_404"/>
            <p:cNvSpPr txBox="1"/>
            <p:nvPr/>
          </p:nvSpPr>
          <p:spPr>
            <a:xfrm>
              <a:off x="859920" y="2572404"/>
              <a:ext cx="3042600" cy="395700"/>
            </a:xfrm>
            <a:prstGeom prst="rect">
              <a:avLst/>
            </a:prstGeom>
            <a:noFill/>
            <a:ln>
              <a:noFill/>
            </a:ln>
          </p:spPr>
          <p:txBody>
            <a:bodyPr spcFirstLastPara="1" wrap="square" lIns="314000" tIns="35550" rIns="35550" bIns="35550" anchor="ctr" anchorCtr="0">
              <a:noAutofit/>
            </a:bodyPr>
            <a:lstStyle/>
            <a:p>
              <a:pPr marL="0" marR="0" lvl="0" indent="0" algn="l" rtl="0">
                <a:lnSpc>
                  <a:spcPct val="90000"/>
                </a:lnSpc>
                <a:spcBef>
                  <a:spcPts val="0"/>
                </a:spcBef>
                <a:spcAft>
                  <a:spcPts val="0"/>
                </a:spcAft>
                <a:buClr>
                  <a:schemeClr val="lt1"/>
                </a:buClr>
                <a:buSzPts val="1400"/>
                <a:buFont typeface="Calibri"/>
                <a:buNone/>
              </a:pPr>
              <a:r>
                <a:rPr lang="en-GB" sz="1400" b="0" i="0" u="none" strike="noStrike" cap="none">
                  <a:solidFill>
                    <a:schemeClr val="lt1"/>
                  </a:solidFill>
                  <a:latin typeface="Calibri"/>
                  <a:ea typeface="Calibri"/>
                  <a:cs typeface="Calibri"/>
                  <a:sym typeface="Calibri"/>
                </a:rPr>
                <a:t>Long wait times in some clinics</a:t>
              </a:r>
              <a:endParaRPr sz="1400" b="0" i="0" u="none" strike="noStrike" cap="none">
                <a:solidFill>
                  <a:srgbClr val="000000"/>
                </a:solidFill>
                <a:latin typeface="Arial"/>
                <a:ea typeface="Arial"/>
                <a:cs typeface="Arial"/>
                <a:sym typeface="Arial"/>
              </a:endParaRPr>
            </a:p>
          </p:txBody>
        </p:sp>
        <p:sp>
          <p:nvSpPr>
            <p:cNvPr id="452" name="Google Shape;452;g325bea2b222_0_404"/>
            <p:cNvSpPr/>
            <p:nvPr/>
          </p:nvSpPr>
          <p:spPr>
            <a:xfrm>
              <a:off x="612674" y="2522955"/>
              <a:ext cx="494400" cy="494400"/>
            </a:xfrm>
            <a:prstGeom prst="ellipse">
              <a:avLst/>
            </a:prstGeom>
            <a:solidFill>
              <a:schemeClr val="lt1"/>
            </a:solidFill>
            <a:ln w="158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 name="Google Shape;453;g325bea2b222_0_404"/>
            <p:cNvSpPr/>
            <p:nvPr/>
          </p:nvSpPr>
          <p:spPr>
            <a:xfrm>
              <a:off x="663603" y="3165708"/>
              <a:ext cx="3238800" cy="395700"/>
            </a:xfrm>
            <a:prstGeom prst="rect">
              <a:avLst/>
            </a:prstGeom>
            <a:solidFill>
              <a:srgbClr val="0BA193"/>
            </a:solidFill>
            <a:ln w="15875" cap="flat" cmpd="sng">
              <a:solidFill>
                <a:srgbClr val="0BA19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 name="Google Shape;454;g325bea2b222_0_404"/>
            <p:cNvSpPr txBox="1"/>
            <p:nvPr/>
          </p:nvSpPr>
          <p:spPr>
            <a:xfrm>
              <a:off x="663603" y="3165708"/>
              <a:ext cx="3238800" cy="395700"/>
            </a:xfrm>
            <a:prstGeom prst="rect">
              <a:avLst/>
            </a:prstGeom>
            <a:noFill/>
            <a:ln>
              <a:noFill/>
            </a:ln>
          </p:spPr>
          <p:txBody>
            <a:bodyPr spcFirstLastPara="1" wrap="square" lIns="314000" tIns="35550" rIns="35550" bIns="35550" anchor="ctr" anchorCtr="0">
              <a:noAutofit/>
            </a:bodyPr>
            <a:lstStyle/>
            <a:p>
              <a:pPr marL="0" marR="0" lvl="0" indent="0" algn="l" rtl="0">
                <a:lnSpc>
                  <a:spcPct val="90000"/>
                </a:lnSpc>
                <a:spcBef>
                  <a:spcPts val="0"/>
                </a:spcBef>
                <a:spcAft>
                  <a:spcPts val="0"/>
                </a:spcAft>
                <a:buClr>
                  <a:schemeClr val="lt1"/>
                </a:buClr>
                <a:buSzPts val="1400"/>
                <a:buFont typeface="Calibri"/>
                <a:buNone/>
              </a:pPr>
              <a:r>
                <a:rPr lang="en-GB" sz="1400" b="0" i="0" u="none" strike="noStrike" cap="none">
                  <a:solidFill>
                    <a:schemeClr val="lt1"/>
                  </a:solidFill>
                  <a:latin typeface="Calibri"/>
                  <a:ea typeface="Calibri"/>
                  <a:cs typeface="Calibri"/>
                  <a:sym typeface="Calibri"/>
                </a:rPr>
                <a:t>High DNA rates </a:t>
              </a:r>
              <a:endParaRPr sz="1400" b="0" i="0" u="none" strike="noStrike" cap="none">
                <a:solidFill>
                  <a:srgbClr val="000000"/>
                </a:solidFill>
                <a:latin typeface="Arial"/>
                <a:ea typeface="Arial"/>
                <a:cs typeface="Arial"/>
                <a:sym typeface="Arial"/>
              </a:endParaRPr>
            </a:p>
          </p:txBody>
        </p:sp>
        <p:sp>
          <p:nvSpPr>
            <p:cNvPr id="455" name="Google Shape;455;g325bea2b222_0_404"/>
            <p:cNvSpPr/>
            <p:nvPr/>
          </p:nvSpPr>
          <p:spPr>
            <a:xfrm>
              <a:off x="416357" y="3116259"/>
              <a:ext cx="494400" cy="494400"/>
            </a:xfrm>
            <a:prstGeom prst="ellipse">
              <a:avLst/>
            </a:prstGeom>
            <a:solidFill>
              <a:schemeClr val="lt1"/>
            </a:solidFill>
            <a:ln w="158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 name="Google Shape;456;g325bea2b222_0_404"/>
            <p:cNvSpPr/>
            <p:nvPr/>
          </p:nvSpPr>
          <p:spPr>
            <a:xfrm>
              <a:off x="305357" y="3759447"/>
              <a:ext cx="3597000" cy="395700"/>
            </a:xfrm>
            <a:prstGeom prst="rect">
              <a:avLst/>
            </a:prstGeom>
            <a:solidFill>
              <a:srgbClr val="0BA193"/>
            </a:solidFill>
            <a:ln w="15875" cap="flat" cmpd="sng">
              <a:solidFill>
                <a:srgbClr val="0BA19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 name="Google Shape;457;g325bea2b222_0_404"/>
            <p:cNvSpPr txBox="1"/>
            <p:nvPr/>
          </p:nvSpPr>
          <p:spPr>
            <a:xfrm>
              <a:off x="305357" y="3759447"/>
              <a:ext cx="3597000" cy="395700"/>
            </a:xfrm>
            <a:prstGeom prst="rect">
              <a:avLst/>
            </a:prstGeom>
            <a:noFill/>
            <a:ln>
              <a:noFill/>
            </a:ln>
          </p:spPr>
          <p:txBody>
            <a:bodyPr spcFirstLastPara="1" wrap="square" lIns="314000" tIns="35550" rIns="35550" bIns="35550" anchor="ctr" anchorCtr="0">
              <a:noAutofit/>
            </a:bodyPr>
            <a:lstStyle/>
            <a:p>
              <a:pPr marL="0" marR="0" lvl="0" indent="0" algn="l" rtl="0">
                <a:lnSpc>
                  <a:spcPct val="90000"/>
                </a:lnSpc>
                <a:spcBef>
                  <a:spcPts val="0"/>
                </a:spcBef>
                <a:spcAft>
                  <a:spcPts val="0"/>
                </a:spcAft>
                <a:buClr>
                  <a:schemeClr val="lt1"/>
                </a:buClr>
                <a:buSzPts val="1400"/>
                <a:buFont typeface="Calibri"/>
                <a:buNone/>
              </a:pPr>
              <a:r>
                <a:rPr lang="en-GB" sz="1400" b="0" i="0" u="none" strike="noStrike" cap="none">
                  <a:solidFill>
                    <a:schemeClr val="lt1"/>
                  </a:solidFill>
                  <a:latin typeface="Calibri"/>
                  <a:ea typeface="Calibri"/>
                  <a:cs typeface="Calibri"/>
                  <a:sym typeface="Calibri"/>
                </a:rPr>
                <a:t>Local diagnostic testing not available for every service</a:t>
              </a:r>
              <a:endParaRPr sz="1400" b="0" i="0" u="none" strike="noStrike" cap="none">
                <a:solidFill>
                  <a:srgbClr val="000000"/>
                </a:solidFill>
                <a:latin typeface="Arial"/>
                <a:ea typeface="Arial"/>
                <a:cs typeface="Arial"/>
                <a:sym typeface="Arial"/>
              </a:endParaRPr>
            </a:p>
          </p:txBody>
        </p:sp>
        <p:sp>
          <p:nvSpPr>
            <p:cNvPr id="458" name="Google Shape;458;g325bea2b222_0_404"/>
            <p:cNvSpPr/>
            <p:nvPr/>
          </p:nvSpPr>
          <p:spPr>
            <a:xfrm>
              <a:off x="58111" y="3709997"/>
              <a:ext cx="494400" cy="494400"/>
            </a:xfrm>
            <a:prstGeom prst="ellipse">
              <a:avLst/>
            </a:prstGeom>
            <a:solidFill>
              <a:schemeClr val="lt1"/>
            </a:solidFill>
            <a:ln w="158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59" name="Google Shape;459;g325bea2b222_0_404">
            <a:extLst>
              <a:ext uri="{C183D7F6-B498-43B3-948B-1728B52AA6E4}">
                <adec:decorative xmlns:adec="http://schemas.microsoft.com/office/drawing/2017/decorative" val="1"/>
              </a:ext>
            </a:extLst>
          </p:cNvPr>
          <p:cNvGrpSpPr/>
          <p:nvPr/>
        </p:nvGrpSpPr>
        <p:grpSpPr>
          <a:xfrm>
            <a:off x="7982855" y="476250"/>
            <a:ext cx="3882600" cy="1540869"/>
            <a:chOff x="0" y="0"/>
            <a:chExt cx="3882600" cy="1540869"/>
          </a:xfrm>
        </p:grpSpPr>
        <p:cxnSp>
          <p:nvCxnSpPr>
            <p:cNvPr id="460" name="Google Shape;460;g325bea2b222_0_404"/>
            <p:cNvCxnSpPr/>
            <p:nvPr/>
          </p:nvCxnSpPr>
          <p:spPr>
            <a:xfrm>
              <a:off x="0" y="0"/>
              <a:ext cx="3882600" cy="0"/>
            </a:xfrm>
            <a:prstGeom prst="straightConnector1">
              <a:avLst/>
            </a:prstGeom>
            <a:solidFill>
              <a:srgbClr val="00CC65"/>
            </a:solidFill>
            <a:ln w="15875" cap="flat" cmpd="sng">
              <a:solidFill>
                <a:srgbClr val="00CC65"/>
              </a:solidFill>
              <a:prstDash val="solid"/>
              <a:round/>
              <a:headEnd type="none" w="sm" len="sm"/>
              <a:tailEnd type="none" w="sm" len="sm"/>
            </a:ln>
          </p:spPr>
        </p:cxnSp>
        <p:sp>
          <p:nvSpPr>
            <p:cNvPr id="461" name="Google Shape;461;g325bea2b222_0_404"/>
            <p:cNvSpPr/>
            <p:nvPr/>
          </p:nvSpPr>
          <p:spPr>
            <a:xfrm>
              <a:off x="0" y="0"/>
              <a:ext cx="3882600" cy="770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 name="Google Shape;462;g325bea2b222_0_404"/>
            <p:cNvSpPr txBox="1"/>
            <p:nvPr/>
          </p:nvSpPr>
          <p:spPr>
            <a:xfrm>
              <a:off x="0" y="0"/>
              <a:ext cx="3882600" cy="770400"/>
            </a:xfrm>
            <a:prstGeom prst="rect">
              <a:avLst/>
            </a:prstGeom>
            <a:noFill/>
            <a:ln>
              <a:noFill/>
            </a:ln>
          </p:spPr>
          <p:txBody>
            <a:bodyPr spcFirstLastPara="1" wrap="square" lIns="72375" tIns="72375" rIns="72375" bIns="72375" anchor="t" anchorCtr="0">
              <a:noAutofit/>
            </a:bodyPr>
            <a:lstStyle/>
            <a:p>
              <a:pPr marL="0" marR="0" lvl="0" indent="0" algn="l" rtl="0">
                <a:lnSpc>
                  <a:spcPct val="90000"/>
                </a:lnSpc>
                <a:spcBef>
                  <a:spcPts val="0"/>
                </a:spcBef>
                <a:spcAft>
                  <a:spcPts val="0"/>
                </a:spcAft>
                <a:buClr>
                  <a:schemeClr val="dk1"/>
                </a:buClr>
                <a:buSzPts val="1900"/>
                <a:buFont typeface="Calibri"/>
                <a:buNone/>
              </a:pPr>
              <a:r>
                <a:rPr lang="en-GB" sz="1900" b="0" i="0" u="none" strike="noStrike" cap="none">
                  <a:solidFill>
                    <a:schemeClr val="dk1"/>
                  </a:solidFill>
                  <a:latin typeface="Calibri"/>
                  <a:ea typeface="Calibri"/>
                  <a:cs typeface="Calibri"/>
                  <a:sym typeface="Calibri"/>
                </a:rPr>
                <a:t>28% treatment delay of 2-4 months, 45% delay of &gt;4 months </a:t>
              </a:r>
              <a:r>
                <a:rPr lang="en-GB" sz="1200" b="0" i="0" u="none" strike="noStrike" cap="none">
                  <a:solidFill>
                    <a:schemeClr val="dk1"/>
                  </a:solidFill>
                  <a:latin typeface="Calibri"/>
                  <a:ea typeface="Calibri"/>
                  <a:cs typeface="Calibri"/>
                  <a:sym typeface="Calibri"/>
                </a:rPr>
                <a:t>(2014-2023).</a:t>
              </a:r>
              <a:endParaRPr sz="1900" b="0" i="0" u="none" strike="noStrike" cap="none">
                <a:solidFill>
                  <a:schemeClr val="dk1"/>
                </a:solidFill>
                <a:latin typeface="Calibri"/>
                <a:ea typeface="Calibri"/>
                <a:cs typeface="Calibri"/>
                <a:sym typeface="Calibri"/>
              </a:endParaRPr>
            </a:p>
          </p:txBody>
        </p:sp>
        <p:cxnSp>
          <p:nvCxnSpPr>
            <p:cNvPr id="463" name="Google Shape;463;g325bea2b222_0_404"/>
            <p:cNvCxnSpPr/>
            <p:nvPr/>
          </p:nvCxnSpPr>
          <p:spPr>
            <a:xfrm>
              <a:off x="0" y="770469"/>
              <a:ext cx="3882600" cy="0"/>
            </a:xfrm>
            <a:prstGeom prst="straightConnector1">
              <a:avLst/>
            </a:prstGeom>
            <a:solidFill>
              <a:srgbClr val="00CC65"/>
            </a:solidFill>
            <a:ln w="15875" cap="flat" cmpd="sng">
              <a:solidFill>
                <a:srgbClr val="00CC65"/>
              </a:solidFill>
              <a:prstDash val="solid"/>
              <a:round/>
              <a:headEnd type="none" w="sm" len="sm"/>
              <a:tailEnd type="none" w="sm" len="sm"/>
            </a:ln>
          </p:spPr>
        </p:cxnSp>
        <p:sp>
          <p:nvSpPr>
            <p:cNvPr id="464" name="Google Shape;464;g325bea2b222_0_404"/>
            <p:cNvSpPr/>
            <p:nvPr/>
          </p:nvSpPr>
          <p:spPr>
            <a:xfrm>
              <a:off x="0" y="770469"/>
              <a:ext cx="3882600" cy="770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5" name="Google Shape;465;g325bea2b222_0_404"/>
            <p:cNvSpPr txBox="1"/>
            <p:nvPr/>
          </p:nvSpPr>
          <p:spPr>
            <a:xfrm>
              <a:off x="0" y="770469"/>
              <a:ext cx="3882600" cy="770400"/>
            </a:xfrm>
            <a:prstGeom prst="rect">
              <a:avLst/>
            </a:prstGeom>
            <a:noFill/>
            <a:ln>
              <a:noFill/>
            </a:ln>
          </p:spPr>
          <p:txBody>
            <a:bodyPr spcFirstLastPara="1" wrap="square" lIns="53325" tIns="53325" rIns="53325" bIns="53325" anchor="t" anchorCtr="0">
              <a:noAutofit/>
            </a:bodyPr>
            <a:lstStyle/>
            <a:p>
              <a:pPr marL="0" marR="0" lvl="0" indent="0" algn="l" rtl="0">
                <a:lnSpc>
                  <a:spcPct val="90000"/>
                </a:lnSpc>
                <a:spcBef>
                  <a:spcPts val="0"/>
                </a:spcBef>
                <a:spcAft>
                  <a:spcPts val="0"/>
                </a:spcAft>
                <a:buClr>
                  <a:schemeClr val="dk1"/>
                </a:buClr>
                <a:buSzPts val="1400"/>
                <a:buFont typeface="Calibri"/>
                <a:buNone/>
              </a:pPr>
              <a:r>
                <a:rPr lang="en-GB" sz="1400" b="0" i="0" u="none" strike="noStrike" cap="none">
                  <a:solidFill>
                    <a:schemeClr val="dk1"/>
                  </a:solidFill>
                  <a:latin typeface="Calibri"/>
                  <a:ea typeface="Calibri"/>
                  <a:cs typeface="Calibri"/>
                  <a:sym typeface="Calibri"/>
                </a:rPr>
                <a:t>Treatment delay is the time between symptom onset and treatment</a:t>
              </a:r>
              <a:endParaRPr sz="1400" b="0" i="0" u="none" strike="noStrike" cap="none">
                <a:solidFill>
                  <a:srgbClr val="000000"/>
                </a:solidFill>
                <a:latin typeface="Arial"/>
                <a:ea typeface="Arial"/>
                <a:cs typeface="Arial"/>
                <a:sym typeface="Arial"/>
              </a:endParaRPr>
            </a:p>
          </p:txBody>
        </p:sp>
      </p:grpSp>
      <p:sp>
        <p:nvSpPr>
          <p:cNvPr id="466" name="Google Shape;466;g325bea2b222_0_404"/>
          <p:cNvSpPr txBox="1"/>
          <p:nvPr/>
        </p:nvSpPr>
        <p:spPr>
          <a:xfrm>
            <a:off x="129298" y="6488183"/>
            <a:ext cx="4795200" cy="253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GB" sz="1050" b="0" i="0" u="sng" strike="noStrike" cap="none">
                <a:solidFill>
                  <a:schemeClr val="lt1"/>
                </a:solidFill>
                <a:latin typeface="Calibri"/>
                <a:ea typeface="Calibri"/>
                <a:cs typeface="Calibri"/>
                <a:sym typeface="Calibri"/>
              </a:rPr>
              <a:t>Data from National TB Surveillance System (NTBS) – UKHSA Field Services </a:t>
            </a:r>
            <a:endParaRPr sz="1050" b="0" i="0" u="none" strike="noStrike" cap="none">
              <a:solidFill>
                <a:schemeClr val="lt1"/>
              </a:solidFill>
              <a:latin typeface="Calibri"/>
              <a:ea typeface="Calibri"/>
              <a:cs typeface="Calibri"/>
              <a:sym typeface="Calibri"/>
            </a:endParaRPr>
          </a:p>
        </p:txBody>
      </p:sp>
      <p:pic>
        <p:nvPicPr>
          <p:cNvPr id="467" name="Google Shape;467;g325bea2b222_0_404" descr="Bar graph showing proportion of pulmonary cases in 2022 for Kent and Medway, South East and England by duration from symptom onset to treatment."/>
          <p:cNvPicPr preferRelativeResize="0"/>
          <p:nvPr/>
        </p:nvPicPr>
        <p:blipFill>
          <a:blip r:embed="rId3">
            <a:alphaModFix/>
          </a:blip>
          <a:stretch>
            <a:fillRect/>
          </a:stretch>
        </p:blipFill>
        <p:spPr>
          <a:xfrm>
            <a:off x="163850" y="943700"/>
            <a:ext cx="7244351" cy="4199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10"/>
          <p:cNvSpPr txBox="1">
            <a:spLocks noGrp="1"/>
          </p:cNvSpPr>
          <p:nvPr>
            <p:ph type="title" idx="4294967295"/>
          </p:nvPr>
        </p:nvSpPr>
        <p:spPr>
          <a:xfrm>
            <a:off x="617860" y="138514"/>
            <a:ext cx="10956280" cy="966788"/>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3F3F3F"/>
              </a:buClr>
              <a:buSzPts val="4400"/>
              <a:buFont typeface="Calibri"/>
              <a:buNone/>
            </a:pPr>
            <a:r>
              <a:rPr lang="en-GB" sz="4400"/>
              <a:t>TB Services – Acute and Community Services</a:t>
            </a:r>
            <a:endParaRPr/>
          </a:p>
        </p:txBody>
      </p:sp>
      <p:grpSp>
        <p:nvGrpSpPr>
          <p:cNvPr id="474" name="Google Shape;474;p10">
            <a:extLst>
              <a:ext uri="{C183D7F6-B498-43B3-948B-1728B52AA6E4}">
                <adec:decorative xmlns:adec="http://schemas.microsoft.com/office/drawing/2017/decorative" val="1"/>
              </a:ext>
            </a:extLst>
          </p:cNvPr>
          <p:cNvGrpSpPr/>
          <p:nvPr/>
        </p:nvGrpSpPr>
        <p:grpSpPr>
          <a:xfrm>
            <a:off x="540395" y="1738849"/>
            <a:ext cx="4832350" cy="4347088"/>
            <a:chOff x="0" y="2124"/>
            <a:chExt cx="4832350" cy="4347088"/>
          </a:xfrm>
        </p:grpSpPr>
        <p:cxnSp>
          <p:nvCxnSpPr>
            <p:cNvPr id="475" name="Google Shape;475;p10"/>
            <p:cNvCxnSpPr/>
            <p:nvPr/>
          </p:nvCxnSpPr>
          <p:spPr>
            <a:xfrm>
              <a:off x="0" y="2124"/>
              <a:ext cx="4832350" cy="0"/>
            </a:xfrm>
            <a:prstGeom prst="straightConnector1">
              <a:avLst/>
            </a:prstGeom>
            <a:solidFill>
              <a:srgbClr val="00CC65"/>
            </a:solidFill>
            <a:ln w="15875" cap="flat" cmpd="sng">
              <a:solidFill>
                <a:srgbClr val="00CC65"/>
              </a:solidFill>
              <a:prstDash val="solid"/>
              <a:round/>
              <a:headEnd type="none" w="sm" len="sm"/>
              <a:tailEnd type="none" w="sm" len="sm"/>
            </a:ln>
          </p:spPr>
        </p:cxnSp>
        <p:sp>
          <p:nvSpPr>
            <p:cNvPr id="476" name="Google Shape;476;p10"/>
            <p:cNvSpPr/>
            <p:nvPr/>
          </p:nvSpPr>
          <p:spPr>
            <a:xfrm>
              <a:off x="0" y="2124"/>
              <a:ext cx="4832350" cy="144902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0"/>
            <p:cNvSpPr txBox="1"/>
            <p:nvPr/>
          </p:nvSpPr>
          <p:spPr>
            <a:xfrm>
              <a:off x="0" y="2124"/>
              <a:ext cx="4832350" cy="1449029"/>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1"/>
                </a:buClr>
                <a:buSzPts val="2400"/>
                <a:buFont typeface="Calibri"/>
                <a:buNone/>
              </a:pPr>
              <a:r>
                <a:rPr lang="en-GB" sz="2400" b="0">
                  <a:solidFill>
                    <a:schemeClr val="dk1"/>
                  </a:solidFill>
                  <a:latin typeface="Calibri"/>
                  <a:ea typeface="Calibri"/>
                  <a:cs typeface="Calibri"/>
                  <a:sym typeface="Calibri"/>
                </a:rPr>
                <a:t>4 acute providers and a community provider for TB services across K&amp;M.</a:t>
              </a:r>
              <a:endParaRPr sz="2400">
                <a:solidFill>
                  <a:schemeClr val="dk1"/>
                </a:solidFill>
                <a:latin typeface="Calibri"/>
                <a:ea typeface="Calibri"/>
                <a:cs typeface="Calibri"/>
                <a:sym typeface="Calibri"/>
              </a:endParaRPr>
            </a:p>
          </p:txBody>
        </p:sp>
        <p:cxnSp>
          <p:nvCxnSpPr>
            <p:cNvPr id="478" name="Google Shape;478;p10"/>
            <p:cNvCxnSpPr/>
            <p:nvPr/>
          </p:nvCxnSpPr>
          <p:spPr>
            <a:xfrm>
              <a:off x="0" y="1451154"/>
              <a:ext cx="4832350" cy="0"/>
            </a:xfrm>
            <a:prstGeom prst="straightConnector1">
              <a:avLst/>
            </a:prstGeom>
            <a:solidFill>
              <a:srgbClr val="00CC65"/>
            </a:solidFill>
            <a:ln w="15875" cap="flat" cmpd="sng">
              <a:solidFill>
                <a:srgbClr val="00CC65"/>
              </a:solidFill>
              <a:prstDash val="solid"/>
              <a:round/>
              <a:headEnd type="none" w="sm" len="sm"/>
              <a:tailEnd type="none" w="sm" len="sm"/>
            </a:ln>
          </p:spPr>
        </p:cxnSp>
        <p:sp>
          <p:nvSpPr>
            <p:cNvPr id="479" name="Google Shape;479;p10"/>
            <p:cNvSpPr/>
            <p:nvPr/>
          </p:nvSpPr>
          <p:spPr>
            <a:xfrm>
              <a:off x="0" y="1451154"/>
              <a:ext cx="4832350" cy="144902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0"/>
            <p:cNvSpPr txBox="1"/>
            <p:nvPr/>
          </p:nvSpPr>
          <p:spPr>
            <a:xfrm>
              <a:off x="0" y="1451154"/>
              <a:ext cx="4832350" cy="1449029"/>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1"/>
                </a:buClr>
                <a:buSzPts val="2400"/>
                <a:buFont typeface="Calibri"/>
                <a:buNone/>
              </a:pPr>
              <a:r>
                <a:rPr lang="en-GB" sz="2400">
                  <a:solidFill>
                    <a:schemeClr val="dk1"/>
                  </a:solidFill>
                  <a:latin typeface="Calibri"/>
                  <a:ea typeface="Calibri"/>
                  <a:cs typeface="Calibri"/>
                  <a:sym typeface="Calibri"/>
                </a:rPr>
                <a:t>Services generally in areas of high incidence but gaps in East Kent – covering a large geography.</a:t>
              </a:r>
              <a:endParaRPr/>
            </a:p>
          </p:txBody>
        </p:sp>
        <p:cxnSp>
          <p:nvCxnSpPr>
            <p:cNvPr id="481" name="Google Shape;481;p10"/>
            <p:cNvCxnSpPr/>
            <p:nvPr/>
          </p:nvCxnSpPr>
          <p:spPr>
            <a:xfrm>
              <a:off x="0" y="2900183"/>
              <a:ext cx="4832350" cy="0"/>
            </a:xfrm>
            <a:prstGeom prst="straightConnector1">
              <a:avLst/>
            </a:prstGeom>
            <a:solidFill>
              <a:srgbClr val="00CC65"/>
            </a:solidFill>
            <a:ln w="15875" cap="flat" cmpd="sng">
              <a:solidFill>
                <a:srgbClr val="00CC65"/>
              </a:solidFill>
              <a:prstDash val="solid"/>
              <a:round/>
              <a:headEnd type="none" w="sm" len="sm"/>
              <a:tailEnd type="none" w="sm" len="sm"/>
            </a:ln>
          </p:spPr>
        </p:cxnSp>
        <p:sp>
          <p:nvSpPr>
            <p:cNvPr id="482" name="Google Shape;482;p10"/>
            <p:cNvSpPr/>
            <p:nvPr/>
          </p:nvSpPr>
          <p:spPr>
            <a:xfrm>
              <a:off x="0" y="2900183"/>
              <a:ext cx="4832350" cy="144902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0"/>
            <p:cNvSpPr txBox="1"/>
            <p:nvPr/>
          </p:nvSpPr>
          <p:spPr>
            <a:xfrm>
              <a:off x="0" y="2900183"/>
              <a:ext cx="4832350" cy="1449029"/>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1"/>
                </a:buClr>
                <a:buSzPts val="2400"/>
                <a:buFont typeface="Calibri"/>
                <a:buNone/>
              </a:pPr>
              <a:r>
                <a:rPr lang="en-GB" sz="2400">
                  <a:solidFill>
                    <a:schemeClr val="dk1"/>
                  </a:solidFill>
                  <a:latin typeface="Calibri"/>
                  <a:ea typeface="Calibri"/>
                  <a:cs typeface="Calibri"/>
                  <a:sym typeface="Calibri"/>
                </a:rPr>
                <a:t>KCHFT East Kent has the highest number of cases most years.</a:t>
              </a:r>
              <a:endParaRPr/>
            </a:p>
          </p:txBody>
        </p:sp>
      </p:grpSp>
      <p:pic>
        <p:nvPicPr>
          <p:cNvPr id="484" name="Google Shape;484;p10" descr="Map of Kent districts and Medway Unitary authority showing three year avearge annual TB incidence rate between 2021 and 2023. Gravesham has the highest rate. Also shown as dots are the locations of TB service hospital sites."/>
          <p:cNvPicPr preferRelativeResize="0"/>
          <p:nvPr/>
        </p:nvPicPr>
        <p:blipFill rotWithShape="1">
          <a:blip r:embed="rId3">
            <a:alphaModFix/>
          </a:blip>
          <a:srcRect l="3324" t="13843" r="29635" b="14407"/>
          <a:stretch/>
        </p:blipFill>
        <p:spPr>
          <a:xfrm>
            <a:off x="5483226" y="1219997"/>
            <a:ext cx="6168379" cy="3883025"/>
          </a:xfrm>
          <a:prstGeom prst="rect">
            <a:avLst/>
          </a:prstGeom>
          <a:noFill/>
          <a:ln>
            <a:noFill/>
          </a:ln>
        </p:spPr>
      </p:pic>
      <p:pic>
        <p:nvPicPr>
          <p:cNvPr id="485" name="Google Shape;485;p10" descr="Legend for map"/>
          <p:cNvPicPr preferRelativeResize="0"/>
          <p:nvPr/>
        </p:nvPicPr>
        <p:blipFill rotWithShape="1">
          <a:blip r:embed="rId3">
            <a:alphaModFix/>
          </a:blip>
          <a:srcRect l="70161" t="25781" b="53450"/>
          <a:stretch/>
        </p:blipFill>
        <p:spPr>
          <a:xfrm>
            <a:off x="5682608" y="4284662"/>
            <a:ext cx="2745406" cy="1123950"/>
          </a:xfrm>
          <a:prstGeom prst="rect">
            <a:avLst/>
          </a:prstGeom>
          <a:noFill/>
          <a:ln>
            <a:noFill/>
          </a:ln>
        </p:spPr>
      </p:pic>
      <p:pic>
        <p:nvPicPr>
          <p:cNvPr id="486" name="Google Shape;486;p10" descr="Legend for map with hospital sites."/>
          <p:cNvPicPr preferRelativeResize="0"/>
          <p:nvPr/>
        </p:nvPicPr>
        <p:blipFill rotWithShape="1">
          <a:blip r:embed="rId3">
            <a:alphaModFix/>
          </a:blip>
          <a:srcRect l="71711" t="45025" b="26639"/>
          <a:stretch/>
        </p:blipFill>
        <p:spPr>
          <a:xfrm>
            <a:off x="10154985" y="4246562"/>
            <a:ext cx="2037015" cy="1200149"/>
          </a:xfrm>
          <a:prstGeom prst="rect">
            <a:avLst/>
          </a:prstGeom>
          <a:noFill/>
          <a:ln>
            <a:noFill/>
          </a:ln>
        </p:spPr>
      </p:pic>
      <p:sp>
        <p:nvSpPr>
          <p:cNvPr id="487" name="Google Shape;487;p10"/>
          <p:cNvSpPr txBox="1"/>
          <p:nvPr/>
        </p:nvSpPr>
        <p:spPr>
          <a:xfrm>
            <a:off x="5917290" y="5638003"/>
            <a:ext cx="5734315" cy="1299074"/>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GB" sz="1100">
                <a:solidFill>
                  <a:schemeClr val="dk1"/>
                </a:solidFill>
                <a:latin typeface="Calibri"/>
                <a:ea typeface="Calibri"/>
                <a:cs typeface="Calibri"/>
                <a:sym typeface="Calibri"/>
              </a:rPr>
              <a:t>Three-year average annual TB incidence rate by LTLA for 2021 to 2023, with location of TB service hospital sites in Kent and Medway. </a:t>
            </a:r>
            <a:r>
              <a:rPr lang="en-GB" sz="1100" i="1">
                <a:solidFill>
                  <a:schemeClr val="dk1"/>
                </a:solidFill>
                <a:latin typeface="Calibri"/>
                <a:ea typeface="Calibri"/>
                <a:cs typeface="Calibri"/>
                <a:sym typeface="Calibri"/>
              </a:rPr>
              <a:t>Source: Fingertips and local data, prepared by KPHO (LS), November 2024</a:t>
            </a:r>
            <a:endParaRPr/>
          </a:p>
          <a:p>
            <a:pPr marL="0" marR="0" lvl="0" indent="0" algn="l" rtl="0">
              <a:lnSpc>
                <a:spcPct val="107000"/>
              </a:lnSpc>
              <a:spcBef>
                <a:spcPts val="800"/>
              </a:spcBef>
              <a:spcAft>
                <a:spcPts val="0"/>
              </a:spcAft>
              <a:buNone/>
            </a:pPr>
            <a:endParaRPr sz="1100" i="1">
              <a:solidFill>
                <a:schemeClr val="dk1"/>
              </a:solidFill>
              <a:latin typeface="Calibri"/>
              <a:ea typeface="Calibri"/>
              <a:cs typeface="Calibri"/>
              <a:sym typeface="Calibri"/>
            </a:endParaRPr>
          </a:p>
          <a:p>
            <a:pPr marL="0" marR="0" lvl="0" indent="0" algn="l" rtl="0">
              <a:spcBef>
                <a:spcPts val="80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492"/>
        <p:cNvGrpSpPr/>
        <p:nvPr/>
      </p:nvGrpSpPr>
      <p:grpSpPr>
        <a:xfrm>
          <a:off x="0" y="0"/>
          <a:ext cx="0" cy="0"/>
          <a:chOff x="0" y="0"/>
          <a:chExt cx="0" cy="0"/>
        </a:xfrm>
      </p:grpSpPr>
      <p:sp>
        <p:nvSpPr>
          <p:cNvPr id="493" name="Google Shape;493;p11">
            <a:extLst>
              <a:ext uri="{C183D7F6-B498-43B3-948B-1728B52AA6E4}">
                <adec:decorative xmlns:adec="http://schemas.microsoft.com/office/drawing/2017/decorative" val="1"/>
              </a:ext>
            </a:extLst>
          </p:cNvPr>
          <p:cNvSpPr/>
          <p:nvPr/>
        </p:nvSpPr>
        <p:spPr>
          <a:xfrm>
            <a:off x="1" y="6400800"/>
            <a:ext cx="12192000" cy="457200"/>
          </a:xfrm>
          <a:prstGeom prst="rect">
            <a:avLst/>
          </a:prstGeom>
          <a:solidFill>
            <a:srgbClr val="17365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94" name="Google Shape;494;p11">
            <a:extLst>
              <a:ext uri="{C183D7F6-B498-43B3-948B-1728B52AA6E4}">
                <adec:decorative xmlns:adec="http://schemas.microsoft.com/office/drawing/2017/decorative" val="1"/>
              </a:ext>
            </a:extLst>
          </p:cNvPr>
          <p:cNvSpPr/>
          <p:nvPr/>
        </p:nvSpPr>
        <p:spPr>
          <a:xfrm>
            <a:off x="15" y="6341936"/>
            <a:ext cx="12191985" cy="66484"/>
          </a:xfrm>
          <a:prstGeom prst="rect">
            <a:avLst/>
          </a:pr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cxnSp>
        <p:nvCxnSpPr>
          <p:cNvPr id="495" name="Google Shape;495;p11">
            <a:extLst>
              <a:ext uri="{C183D7F6-B498-43B3-948B-1728B52AA6E4}">
                <adec:decorative xmlns:adec="http://schemas.microsoft.com/office/drawing/2017/decorative" val="1"/>
              </a:ext>
            </a:extLst>
          </p:cNvPr>
          <p:cNvCxnSpPr/>
          <p:nvPr/>
        </p:nvCxnSpPr>
        <p:spPr>
          <a:xfrm>
            <a:off x="1193532" y="1737845"/>
            <a:ext cx="9966960" cy="0"/>
          </a:xfrm>
          <a:prstGeom prst="straightConnector1">
            <a:avLst/>
          </a:prstGeom>
          <a:noFill/>
          <a:ln w="9525" cap="flat" cmpd="sng">
            <a:solidFill>
              <a:srgbClr val="7F7F7F"/>
            </a:solidFill>
            <a:prstDash val="solid"/>
            <a:round/>
            <a:headEnd type="none" w="sm" len="sm"/>
            <a:tailEnd type="none" w="sm" len="sm"/>
          </a:ln>
        </p:spPr>
      </p:cxnSp>
      <p:sp>
        <p:nvSpPr>
          <p:cNvPr id="496" name="Google Shape;496;p11">
            <a:extLst>
              <a:ext uri="{C183D7F6-B498-43B3-948B-1728B52AA6E4}">
                <adec:decorative xmlns:adec="http://schemas.microsoft.com/office/drawing/2017/decorative" val="1"/>
              </a:ext>
            </a:extLst>
          </p:cNvPr>
          <p:cNvSpPr/>
          <p:nvPr/>
        </p:nvSpPr>
        <p:spPr>
          <a:xfrm>
            <a:off x="0" y="0"/>
            <a:ext cx="12186315"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7" name="Google Shape;497;p11">
            <a:extLst>
              <a:ext uri="{C183D7F6-B498-43B3-948B-1728B52AA6E4}">
                <adec:decorative xmlns:adec="http://schemas.microsoft.com/office/drawing/2017/decorative" val="1"/>
              </a:ext>
            </a:extLst>
          </p:cNvPr>
          <p:cNvSpPr/>
          <p:nvPr/>
        </p:nvSpPr>
        <p:spPr>
          <a:xfrm>
            <a:off x="16" y="0"/>
            <a:ext cx="4050791" cy="6858000"/>
          </a:xfrm>
          <a:prstGeom prst="rect">
            <a:avLst/>
          </a:prstGeom>
          <a:solidFill>
            <a:srgbClr val="17365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98" name="Google Shape;498;p11"/>
          <p:cNvSpPr txBox="1">
            <a:spLocks noGrp="1"/>
          </p:cNvSpPr>
          <p:nvPr>
            <p:ph type="title" idx="4294967295"/>
          </p:nvPr>
        </p:nvSpPr>
        <p:spPr>
          <a:xfrm>
            <a:off x="492370" y="516835"/>
            <a:ext cx="3084844" cy="5772840"/>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rgbClr val="FFFFFF"/>
              </a:buClr>
              <a:buSzPts val="4400"/>
              <a:buFont typeface="Calibri"/>
              <a:buNone/>
            </a:pPr>
            <a:r>
              <a:rPr lang="en-GB" sz="4400">
                <a:solidFill>
                  <a:srgbClr val="FFFFFF"/>
                </a:solidFill>
              </a:rPr>
              <a:t>TB Services – Issues Identified</a:t>
            </a:r>
            <a:endParaRPr/>
          </a:p>
        </p:txBody>
      </p:sp>
      <p:sp>
        <p:nvSpPr>
          <p:cNvPr id="499" name="Google Shape;499;p11">
            <a:extLst>
              <a:ext uri="{C183D7F6-B498-43B3-948B-1728B52AA6E4}">
                <adec:decorative xmlns:adec="http://schemas.microsoft.com/office/drawing/2017/decorative" val="1"/>
              </a:ext>
            </a:extLst>
          </p:cNvPr>
          <p:cNvSpPr/>
          <p:nvPr/>
        </p:nvSpPr>
        <p:spPr>
          <a:xfrm>
            <a:off x="4040071" y="0"/>
            <a:ext cx="64008" cy="6858000"/>
          </a:xfrm>
          <a:prstGeom prst="rect">
            <a:avLst/>
          </a:pr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nvGrpSpPr>
          <p:cNvPr id="500" name="Google Shape;500;p11">
            <a:extLst>
              <a:ext uri="{C183D7F6-B498-43B3-948B-1728B52AA6E4}">
                <adec:decorative xmlns:adec="http://schemas.microsoft.com/office/drawing/2017/decorative" val="1"/>
              </a:ext>
            </a:extLst>
          </p:cNvPr>
          <p:cNvGrpSpPr/>
          <p:nvPr/>
        </p:nvGrpSpPr>
        <p:grpSpPr>
          <a:xfrm>
            <a:off x="4741863" y="640452"/>
            <a:ext cx="6797675" cy="5648532"/>
            <a:chOff x="0" y="689"/>
            <a:chExt cx="6797675" cy="5648532"/>
          </a:xfrm>
        </p:grpSpPr>
        <p:cxnSp>
          <p:nvCxnSpPr>
            <p:cNvPr id="501" name="Google Shape;501;p11"/>
            <p:cNvCxnSpPr/>
            <p:nvPr/>
          </p:nvCxnSpPr>
          <p:spPr>
            <a:xfrm>
              <a:off x="0" y="689"/>
              <a:ext cx="6797675" cy="0"/>
            </a:xfrm>
            <a:prstGeom prst="straightConnector1">
              <a:avLst/>
            </a:prstGeom>
            <a:solidFill>
              <a:srgbClr val="00CC65"/>
            </a:solidFill>
            <a:ln w="15875" cap="flat" cmpd="sng">
              <a:solidFill>
                <a:srgbClr val="00CC65"/>
              </a:solidFill>
              <a:prstDash val="solid"/>
              <a:round/>
              <a:headEnd type="none" w="sm" len="sm"/>
              <a:tailEnd type="none" w="sm" len="sm"/>
            </a:ln>
          </p:spPr>
        </p:cxnSp>
        <p:sp>
          <p:nvSpPr>
            <p:cNvPr id="502" name="Google Shape;502;p11"/>
            <p:cNvSpPr/>
            <p:nvPr/>
          </p:nvSpPr>
          <p:spPr>
            <a:xfrm>
              <a:off x="0" y="689"/>
              <a:ext cx="6797675" cy="112970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1"/>
            <p:cNvSpPr txBox="1"/>
            <p:nvPr/>
          </p:nvSpPr>
          <p:spPr>
            <a:xfrm>
              <a:off x="0" y="689"/>
              <a:ext cx="6797675" cy="1129706"/>
            </a:xfrm>
            <a:prstGeom prst="rect">
              <a:avLst/>
            </a:prstGeom>
            <a:noFill/>
            <a:ln>
              <a:noFill/>
            </a:ln>
          </p:spPr>
          <p:txBody>
            <a:bodyPr spcFirstLastPara="1" wrap="square" lIns="83800" tIns="83800" rIns="83800" bIns="83800" anchor="t" anchorCtr="0">
              <a:noAutofit/>
            </a:bodyPr>
            <a:lstStyle/>
            <a:p>
              <a:pPr marL="0" marR="0" lvl="0" indent="0" algn="l" rtl="0">
                <a:lnSpc>
                  <a:spcPct val="90000"/>
                </a:lnSpc>
                <a:spcBef>
                  <a:spcPts val="0"/>
                </a:spcBef>
                <a:spcAft>
                  <a:spcPts val="0"/>
                </a:spcAft>
                <a:buClr>
                  <a:schemeClr val="dk1"/>
                </a:buClr>
                <a:buSzPts val="2200"/>
                <a:buFont typeface="Calibri"/>
                <a:buNone/>
              </a:pPr>
              <a:r>
                <a:rPr lang="en-GB" sz="2200">
                  <a:solidFill>
                    <a:schemeClr val="dk1"/>
                  </a:solidFill>
                  <a:latin typeface="Calibri"/>
                  <a:ea typeface="Calibri"/>
                  <a:cs typeface="Calibri"/>
                  <a:sym typeface="Calibri"/>
                </a:rPr>
                <a:t>Lack of consistent referral pathways across the multiple providers.</a:t>
              </a:r>
              <a:endParaRPr sz="2200">
                <a:solidFill>
                  <a:schemeClr val="dk1"/>
                </a:solidFill>
                <a:latin typeface="Calibri"/>
                <a:ea typeface="Calibri"/>
                <a:cs typeface="Calibri"/>
                <a:sym typeface="Calibri"/>
              </a:endParaRPr>
            </a:p>
          </p:txBody>
        </p:sp>
        <p:cxnSp>
          <p:nvCxnSpPr>
            <p:cNvPr id="504" name="Google Shape;504;p11"/>
            <p:cNvCxnSpPr/>
            <p:nvPr/>
          </p:nvCxnSpPr>
          <p:spPr>
            <a:xfrm>
              <a:off x="0" y="1130396"/>
              <a:ext cx="6797675" cy="0"/>
            </a:xfrm>
            <a:prstGeom prst="straightConnector1">
              <a:avLst/>
            </a:prstGeom>
            <a:solidFill>
              <a:srgbClr val="00CC65"/>
            </a:solidFill>
            <a:ln w="15875" cap="flat" cmpd="sng">
              <a:solidFill>
                <a:srgbClr val="00CC65"/>
              </a:solidFill>
              <a:prstDash val="solid"/>
              <a:round/>
              <a:headEnd type="none" w="sm" len="sm"/>
              <a:tailEnd type="none" w="sm" len="sm"/>
            </a:ln>
          </p:spPr>
        </p:cxnSp>
        <p:sp>
          <p:nvSpPr>
            <p:cNvPr id="505" name="Google Shape;505;p11"/>
            <p:cNvSpPr/>
            <p:nvPr/>
          </p:nvSpPr>
          <p:spPr>
            <a:xfrm>
              <a:off x="0" y="1130396"/>
              <a:ext cx="6797675" cy="112970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1"/>
            <p:cNvSpPr txBox="1"/>
            <p:nvPr/>
          </p:nvSpPr>
          <p:spPr>
            <a:xfrm>
              <a:off x="0" y="1130396"/>
              <a:ext cx="6797675" cy="1129706"/>
            </a:xfrm>
            <a:prstGeom prst="rect">
              <a:avLst/>
            </a:prstGeom>
            <a:noFill/>
            <a:ln>
              <a:noFill/>
            </a:ln>
          </p:spPr>
          <p:txBody>
            <a:bodyPr spcFirstLastPara="1" wrap="square" lIns="83800" tIns="83800" rIns="83800" bIns="83800" anchor="t" anchorCtr="0">
              <a:noAutofit/>
            </a:bodyPr>
            <a:lstStyle/>
            <a:p>
              <a:pPr marL="0" marR="0" lvl="0" indent="0" algn="l" rtl="0">
                <a:lnSpc>
                  <a:spcPct val="90000"/>
                </a:lnSpc>
                <a:spcBef>
                  <a:spcPts val="0"/>
                </a:spcBef>
                <a:spcAft>
                  <a:spcPts val="0"/>
                </a:spcAft>
                <a:buClr>
                  <a:schemeClr val="dk1"/>
                </a:buClr>
                <a:buSzPts val="2200"/>
                <a:buFont typeface="Calibri"/>
                <a:buNone/>
              </a:pPr>
              <a:r>
                <a:rPr lang="en-GB" sz="2200">
                  <a:solidFill>
                    <a:schemeClr val="dk1"/>
                  </a:solidFill>
                  <a:latin typeface="Calibri"/>
                  <a:ea typeface="Calibri"/>
                  <a:cs typeface="Calibri"/>
                  <a:sym typeface="Calibri"/>
                </a:rPr>
                <a:t>Lack of formal referral pathways for high-risk populations.</a:t>
              </a:r>
              <a:endParaRPr sz="2200">
                <a:solidFill>
                  <a:schemeClr val="dk1"/>
                </a:solidFill>
                <a:latin typeface="Calibri"/>
                <a:ea typeface="Calibri"/>
                <a:cs typeface="Calibri"/>
                <a:sym typeface="Calibri"/>
              </a:endParaRPr>
            </a:p>
          </p:txBody>
        </p:sp>
        <p:cxnSp>
          <p:nvCxnSpPr>
            <p:cNvPr id="507" name="Google Shape;507;p11"/>
            <p:cNvCxnSpPr/>
            <p:nvPr/>
          </p:nvCxnSpPr>
          <p:spPr>
            <a:xfrm>
              <a:off x="0" y="2260102"/>
              <a:ext cx="6797675" cy="0"/>
            </a:xfrm>
            <a:prstGeom prst="straightConnector1">
              <a:avLst/>
            </a:prstGeom>
            <a:solidFill>
              <a:srgbClr val="00CC65"/>
            </a:solidFill>
            <a:ln w="15875" cap="flat" cmpd="sng">
              <a:solidFill>
                <a:srgbClr val="00CC65"/>
              </a:solidFill>
              <a:prstDash val="solid"/>
              <a:round/>
              <a:headEnd type="none" w="sm" len="sm"/>
              <a:tailEnd type="none" w="sm" len="sm"/>
            </a:ln>
          </p:spPr>
        </p:cxnSp>
        <p:sp>
          <p:nvSpPr>
            <p:cNvPr id="508" name="Google Shape;508;p11"/>
            <p:cNvSpPr/>
            <p:nvPr/>
          </p:nvSpPr>
          <p:spPr>
            <a:xfrm>
              <a:off x="0" y="2260102"/>
              <a:ext cx="6797675" cy="112970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1"/>
            <p:cNvSpPr txBox="1"/>
            <p:nvPr/>
          </p:nvSpPr>
          <p:spPr>
            <a:xfrm>
              <a:off x="0" y="2260102"/>
              <a:ext cx="6797675" cy="1129706"/>
            </a:xfrm>
            <a:prstGeom prst="rect">
              <a:avLst/>
            </a:prstGeom>
            <a:noFill/>
            <a:ln>
              <a:noFill/>
            </a:ln>
          </p:spPr>
          <p:txBody>
            <a:bodyPr spcFirstLastPara="1" wrap="square" lIns="83800" tIns="83800" rIns="83800" bIns="83800" anchor="t" anchorCtr="0">
              <a:noAutofit/>
            </a:bodyPr>
            <a:lstStyle/>
            <a:p>
              <a:pPr marL="0" marR="0" lvl="0" indent="0" algn="l" rtl="0">
                <a:lnSpc>
                  <a:spcPct val="90000"/>
                </a:lnSpc>
                <a:spcBef>
                  <a:spcPts val="0"/>
                </a:spcBef>
                <a:spcAft>
                  <a:spcPts val="0"/>
                </a:spcAft>
                <a:buClr>
                  <a:schemeClr val="dk1"/>
                </a:buClr>
                <a:buSzPts val="2200"/>
                <a:buFont typeface="Calibri"/>
                <a:buNone/>
              </a:pPr>
              <a:r>
                <a:rPr lang="en-GB" sz="2200">
                  <a:solidFill>
                    <a:schemeClr val="dk1"/>
                  </a:solidFill>
                  <a:latin typeface="Calibri"/>
                  <a:ea typeface="Calibri"/>
                  <a:cs typeface="Calibri"/>
                  <a:sym typeface="Calibri"/>
                </a:rPr>
                <a:t>Insufficient staffing – increasing referrals, complex patients, incidents requiring mass screening, lack of admin support.</a:t>
              </a:r>
              <a:endParaRPr sz="2200">
                <a:solidFill>
                  <a:schemeClr val="dk1"/>
                </a:solidFill>
                <a:latin typeface="Calibri"/>
                <a:ea typeface="Calibri"/>
                <a:cs typeface="Calibri"/>
                <a:sym typeface="Calibri"/>
              </a:endParaRPr>
            </a:p>
          </p:txBody>
        </p:sp>
        <p:cxnSp>
          <p:nvCxnSpPr>
            <p:cNvPr id="510" name="Google Shape;510;p11"/>
            <p:cNvCxnSpPr/>
            <p:nvPr/>
          </p:nvCxnSpPr>
          <p:spPr>
            <a:xfrm>
              <a:off x="0" y="3389809"/>
              <a:ext cx="6797675" cy="0"/>
            </a:xfrm>
            <a:prstGeom prst="straightConnector1">
              <a:avLst/>
            </a:prstGeom>
            <a:solidFill>
              <a:srgbClr val="00CC65"/>
            </a:solidFill>
            <a:ln w="15875" cap="flat" cmpd="sng">
              <a:solidFill>
                <a:srgbClr val="00CC65"/>
              </a:solidFill>
              <a:prstDash val="solid"/>
              <a:round/>
              <a:headEnd type="none" w="sm" len="sm"/>
              <a:tailEnd type="none" w="sm" len="sm"/>
            </a:ln>
          </p:spPr>
        </p:cxnSp>
        <p:sp>
          <p:nvSpPr>
            <p:cNvPr id="511" name="Google Shape;511;p11"/>
            <p:cNvSpPr/>
            <p:nvPr/>
          </p:nvSpPr>
          <p:spPr>
            <a:xfrm>
              <a:off x="0" y="3389809"/>
              <a:ext cx="6797675" cy="112970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1"/>
            <p:cNvSpPr txBox="1"/>
            <p:nvPr/>
          </p:nvSpPr>
          <p:spPr>
            <a:xfrm>
              <a:off x="0" y="3389809"/>
              <a:ext cx="6797675" cy="1129706"/>
            </a:xfrm>
            <a:prstGeom prst="rect">
              <a:avLst/>
            </a:prstGeom>
            <a:noFill/>
            <a:ln>
              <a:noFill/>
            </a:ln>
          </p:spPr>
          <p:txBody>
            <a:bodyPr spcFirstLastPara="1" wrap="square" lIns="83800" tIns="83800" rIns="83800" bIns="83800" anchor="t" anchorCtr="0">
              <a:noAutofit/>
            </a:bodyPr>
            <a:lstStyle/>
            <a:p>
              <a:pPr marL="0" marR="0" lvl="0" indent="0" algn="l" rtl="0">
                <a:lnSpc>
                  <a:spcPct val="90000"/>
                </a:lnSpc>
                <a:spcBef>
                  <a:spcPts val="0"/>
                </a:spcBef>
                <a:spcAft>
                  <a:spcPts val="0"/>
                </a:spcAft>
                <a:buClr>
                  <a:schemeClr val="dk1"/>
                </a:buClr>
                <a:buSzPts val="2200"/>
                <a:buFont typeface="Calibri"/>
                <a:buNone/>
              </a:pPr>
              <a:r>
                <a:rPr lang="en-GB" sz="2200">
                  <a:solidFill>
                    <a:schemeClr val="dk1"/>
                  </a:solidFill>
                  <a:latin typeface="Calibri"/>
                  <a:ea typeface="Calibri"/>
                  <a:cs typeface="Calibri"/>
                  <a:sym typeface="Calibri"/>
                </a:rPr>
                <a:t>No commissioning for managing LTBI cases in KCHFT (N&amp;E Kent) – acute trusts start treatment but no further follow up.</a:t>
              </a:r>
              <a:endParaRPr sz="2200">
                <a:solidFill>
                  <a:schemeClr val="dk1"/>
                </a:solidFill>
                <a:latin typeface="Calibri"/>
                <a:ea typeface="Calibri"/>
                <a:cs typeface="Calibri"/>
                <a:sym typeface="Calibri"/>
              </a:endParaRPr>
            </a:p>
          </p:txBody>
        </p:sp>
        <p:cxnSp>
          <p:nvCxnSpPr>
            <p:cNvPr id="513" name="Google Shape;513;p11"/>
            <p:cNvCxnSpPr/>
            <p:nvPr/>
          </p:nvCxnSpPr>
          <p:spPr>
            <a:xfrm>
              <a:off x="0" y="4519515"/>
              <a:ext cx="6797675" cy="0"/>
            </a:xfrm>
            <a:prstGeom prst="straightConnector1">
              <a:avLst/>
            </a:prstGeom>
            <a:solidFill>
              <a:srgbClr val="00CC65"/>
            </a:solidFill>
            <a:ln w="15875" cap="flat" cmpd="sng">
              <a:solidFill>
                <a:srgbClr val="00CC65"/>
              </a:solidFill>
              <a:prstDash val="solid"/>
              <a:round/>
              <a:headEnd type="none" w="sm" len="sm"/>
              <a:tailEnd type="none" w="sm" len="sm"/>
            </a:ln>
          </p:spPr>
        </p:cxnSp>
        <p:sp>
          <p:nvSpPr>
            <p:cNvPr id="514" name="Google Shape;514;p11"/>
            <p:cNvSpPr/>
            <p:nvPr/>
          </p:nvSpPr>
          <p:spPr>
            <a:xfrm>
              <a:off x="0" y="4519515"/>
              <a:ext cx="6797675" cy="112970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1"/>
            <p:cNvSpPr txBox="1"/>
            <p:nvPr/>
          </p:nvSpPr>
          <p:spPr>
            <a:xfrm>
              <a:off x="0" y="4519515"/>
              <a:ext cx="6797675" cy="1129706"/>
            </a:xfrm>
            <a:prstGeom prst="rect">
              <a:avLst/>
            </a:prstGeom>
            <a:noFill/>
            <a:ln>
              <a:noFill/>
            </a:ln>
          </p:spPr>
          <p:txBody>
            <a:bodyPr spcFirstLastPara="1" wrap="square" lIns="83800" tIns="83800" rIns="83800" bIns="83800" anchor="t" anchorCtr="0">
              <a:noAutofit/>
            </a:bodyPr>
            <a:lstStyle/>
            <a:p>
              <a:pPr marL="0" marR="0" lvl="0" indent="0" algn="l" rtl="0">
                <a:lnSpc>
                  <a:spcPct val="90000"/>
                </a:lnSpc>
                <a:spcBef>
                  <a:spcPts val="0"/>
                </a:spcBef>
                <a:spcAft>
                  <a:spcPts val="0"/>
                </a:spcAft>
                <a:buClr>
                  <a:schemeClr val="dk1"/>
                </a:buClr>
                <a:buSzPts val="2200"/>
                <a:buFont typeface="Calibri"/>
                <a:buNone/>
              </a:pPr>
              <a:r>
                <a:rPr lang="en-GB" sz="2200">
                  <a:solidFill>
                    <a:schemeClr val="dk1"/>
                  </a:solidFill>
                  <a:latin typeface="Calibri"/>
                  <a:ea typeface="Calibri"/>
                  <a:cs typeface="Calibri"/>
                  <a:sym typeface="Calibri"/>
                </a:rPr>
                <a:t>Lack of data on LTBI cases diagnosed and treatment completion.</a:t>
              </a:r>
              <a:endParaRPr sz="2200">
                <a:solidFill>
                  <a:schemeClr val="dk1"/>
                </a:solidFill>
                <a:latin typeface="Calibri"/>
                <a:ea typeface="Calibri"/>
                <a:cs typeface="Calibri"/>
                <a:sym typeface="Calibri"/>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20"/>
        <p:cNvGrpSpPr/>
        <p:nvPr/>
      </p:nvGrpSpPr>
      <p:grpSpPr>
        <a:xfrm>
          <a:off x="0" y="0"/>
          <a:ext cx="0" cy="0"/>
          <a:chOff x="0" y="0"/>
          <a:chExt cx="0" cy="0"/>
        </a:xfrm>
      </p:grpSpPr>
      <p:sp>
        <p:nvSpPr>
          <p:cNvPr id="521" name="Google Shape;521;p12">
            <a:extLst>
              <a:ext uri="{C183D7F6-B498-43B3-948B-1728B52AA6E4}">
                <adec:decorative xmlns:adec="http://schemas.microsoft.com/office/drawing/2017/decorative" val="1"/>
              </a:ext>
            </a:extLst>
          </p:cNvPr>
          <p:cNvSpPr/>
          <p:nvPr/>
        </p:nvSpPr>
        <p:spPr>
          <a:xfrm>
            <a:off x="1" y="6400800"/>
            <a:ext cx="12192000" cy="457200"/>
          </a:xfrm>
          <a:prstGeom prst="rect">
            <a:avLst/>
          </a:prstGeom>
          <a:solidFill>
            <a:srgbClr val="17365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522" name="Google Shape;522;p12">
            <a:extLst>
              <a:ext uri="{C183D7F6-B498-43B3-948B-1728B52AA6E4}">
                <adec:decorative xmlns:adec="http://schemas.microsoft.com/office/drawing/2017/decorative" val="1"/>
              </a:ext>
            </a:extLst>
          </p:cNvPr>
          <p:cNvSpPr/>
          <p:nvPr/>
        </p:nvSpPr>
        <p:spPr>
          <a:xfrm>
            <a:off x="15" y="6341936"/>
            <a:ext cx="12191985" cy="66484"/>
          </a:xfrm>
          <a:prstGeom prst="rect">
            <a:avLst/>
          </a:pr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cxnSp>
        <p:nvCxnSpPr>
          <p:cNvPr id="523" name="Google Shape;523;p12">
            <a:extLst>
              <a:ext uri="{C183D7F6-B498-43B3-948B-1728B52AA6E4}">
                <adec:decorative xmlns:adec="http://schemas.microsoft.com/office/drawing/2017/decorative" val="1"/>
              </a:ext>
            </a:extLst>
          </p:cNvPr>
          <p:cNvCxnSpPr/>
          <p:nvPr/>
        </p:nvCxnSpPr>
        <p:spPr>
          <a:xfrm>
            <a:off x="1193532" y="1737845"/>
            <a:ext cx="9966960" cy="0"/>
          </a:xfrm>
          <a:prstGeom prst="straightConnector1">
            <a:avLst/>
          </a:prstGeom>
          <a:noFill/>
          <a:ln w="9525" cap="flat" cmpd="sng">
            <a:solidFill>
              <a:srgbClr val="7F7F7F"/>
            </a:solidFill>
            <a:prstDash val="solid"/>
            <a:round/>
            <a:headEnd type="none" w="sm" len="sm"/>
            <a:tailEnd type="none" w="sm" len="sm"/>
          </a:ln>
        </p:spPr>
      </p:cxnSp>
      <p:sp>
        <p:nvSpPr>
          <p:cNvPr id="524" name="Google Shape;524;p12">
            <a:extLst>
              <a:ext uri="{C183D7F6-B498-43B3-948B-1728B52AA6E4}">
                <adec:decorative xmlns:adec="http://schemas.microsoft.com/office/drawing/2017/decorative" val="1"/>
              </a:ext>
            </a:extLst>
          </p:cNvPr>
          <p:cNvSpPr/>
          <p:nvPr/>
        </p:nvSpPr>
        <p:spPr>
          <a:xfrm>
            <a:off x="0" y="0"/>
            <a:ext cx="12186315"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5" name="Google Shape;525;p12">
            <a:extLst>
              <a:ext uri="{C183D7F6-B498-43B3-948B-1728B52AA6E4}">
                <adec:decorative xmlns:adec="http://schemas.microsoft.com/office/drawing/2017/decorative" val="1"/>
              </a:ext>
            </a:extLst>
          </p:cNvPr>
          <p:cNvSpPr/>
          <p:nvPr/>
        </p:nvSpPr>
        <p:spPr>
          <a:xfrm>
            <a:off x="16" y="0"/>
            <a:ext cx="4050791" cy="6858000"/>
          </a:xfrm>
          <a:prstGeom prst="rect">
            <a:avLst/>
          </a:prstGeom>
          <a:solidFill>
            <a:srgbClr val="17365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526" name="Google Shape;526;p12"/>
          <p:cNvSpPr txBox="1">
            <a:spLocks noGrp="1"/>
          </p:cNvSpPr>
          <p:nvPr>
            <p:ph type="title" idx="4294967295"/>
          </p:nvPr>
        </p:nvSpPr>
        <p:spPr>
          <a:xfrm>
            <a:off x="492370" y="516835"/>
            <a:ext cx="3084844" cy="5772840"/>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rgbClr val="FFFFFF"/>
              </a:buClr>
              <a:buSzPts val="4400"/>
              <a:buFont typeface="Calibri"/>
              <a:buNone/>
            </a:pPr>
            <a:r>
              <a:rPr lang="en-GB" sz="4400">
                <a:solidFill>
                  <a:srgbClr val="FFFFFF"/>
                </a:solidFill>
              </a:rPr>
              <a:t>TB Services – Positives</a:t>
            </a:r>
            <a:endParaRPr/>
          </a:p>
        </p:txBody>
      </p:sp>
      <p:sp>
        <p:nvSpPr>
          <p:cNvPr id="527" name="Google Shape;527;p12">
            <a:extLst>
              <a:ext uri="{C183D7F6-B498-43B3-948B-1728B52AA6E4}">
                <adec:decorative xmlns:adec="http://schemas.microsoft.com/office/drawing/2017/decorative" val="1"/>
              </a:ext>
            </a:extLst>
          </p:cNvPr>
          <p:cNvSpPr/>
          <p:nvPr/>
        </p:nvSpPr>
        <p:spPr>
          <a:xfrm>
            <a:off x="4040071" y="0"/>
            <a:ext cx="64008" cy="6858000"/>
          </a:xfrm>
          <a:prstGeom prst="rect">
            <a:avLst/>
          </a:pr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nvGrpSpPr>
          <p:cNvPr id="528" name="Google Shape;528;p12">
            <a:extLst>
              <a:ext uri="{C183D7F6-B498-43B3-948B-1728B52AA6E4}">
                <adec:decorative xmlns:adec="http://schemas.microsoft.com/office/drawing/2017/decorative" val="1"/>
              </a:ext>
            </a:extLst>
          </p:cNvPr>
          <p:cNvGrpSpPr/>
          <p:nvPr/>
        </p:nvGrpSpPr>
        <p:grpSpPr>
          <a:xfrm>
            <a:off x="4741863" y="642521"/>
            <a:ext cx="6797675" cy="5644394"/>
            <a:chOff x="0" y="2758"/>
            <a:chExt cx="6797675" cy="5644394"/>
          </a:xfrm>
        </p:grpSpPr>
        <p:cxnSp>
          <p:nvCxnSpPr>
            <p:cNvPr id="529" name="Google Shape;529;p12"/>
            <p:cNvCxnSpPr/>
            <p:nvPr/>
          </p:nvCxnSpPr>
          <p:spPr>
            <a:xfrm>
              <a:off x="0" y="2758"/>
              <a:ext cx="6797675" cy="0"/>
            </a:xfrm>
            <a:prstGeom prst="straightConnector1">
              <a:avLst/>
            </a:prstGeom>
            <a:solidFill>
              <a:srgbClr val="00CC65"/>
            </a:solidFill>
            <a:ln w="15875" cap="flat" cmpd="sng">
              <a:solidFill>
                <a:srgbClr val="00CC65"/>
              </a:solidFill>
              <a:prstDash val="solid"/>
              <a:round/>
              <a:headEnd type="none" w="sm" len="sm"/>
              <a:tailEnd type="none" w="sm" len="sm"/>
            </a:ln>
          </p:spPr>
        </p:cxnSp>
        <p:sp>
          <p:nvSpPr>
            <p:cNvPr id="530" name="Google Shape;530;p12"/>
            <p:cNvSpPr/>
            <p:nvPr/>
          </p:nvSpPr>
          <p:spPr>
            <a:xfrm>
              <a:off x="0" y="2758"/>
              <a:ext cx="6797675" cy="94073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2"/>
            <p:cNvSpPr txBox="1"/>
            <p:nvPr/>
          </p:nvSpPr>
          <p:spPr>
            <a:xfrm>
              <a:off x="0" y="2758"/>
              <a:ext cx="6797675" cy="940732"/>
            </a:xfrm>
            <a:prstGeom prst="rect">
              <a:avLst/>
            </a:prstGeom>
            <a:noFill/>
            <a:ln>
              <a:noFill/>
            </a:ln>
          </p:spPr>
          <p:txBody>
            <a:bodyPr spcFirstLastPara="1" wrap="square" lIns="83800" tIns="83800" rIns="83800" bIns="83800" anchor="t" anchorCtr="0">
              <a:noAutofit/>
            </a:bodyPr>
            <a:lstStyle/>
            <a:p>
              <a:pPr marL="0" marR="0" lvl="0" indent="0" algn="l" rtl="0">
                <a:lnSpc>
                  <a:spcPct val="90000"/>
                </a:lnSpc>
                <a:spcBef>
                  <a:spcPts val="0"/>
                </a:spcBef>
                <a:spcAft>
                  <a:spcPts val="0"/>
                </a:spcAft>
                <a:buClr>
                  <a:schemeClr val="dk1"/>
                </a:buClr>
                <a:buSzPts val="2200"/>
                <a:buFont typeface="Calibri"/>
                <a:buNone/>
              </a:pPr>
              <a:r>
                <a:rPr lang="en-GB" sz="2200">
                  <a:solidFill>
                    <a:schemeClr val="dk1"/>
                  </a:solidFill>
                  <a:latin typeface="Calibri"/>
                  <a:ea typeface="Calibri"/>
                  <a:cs typeface="Calibri"/>
                  <a:sym typeface="Calibri"/>
                </a:rPr>
                <a:t>Good links with community outreach services in KCHFT (N &amp; E Kent) but less support in Medway and Maidstone.</a:t>
              </a:r>
              <a:endParaRPr sz="2200">
                <a:solidFill>
                  <a:schemeClr val="dk1"/>
                </a:solidFill>
                <a:latin typeface="Calibri"/>
                <a:ea typeface="Calibri"/>
                <a:cs typeface="Calibri"/>
                <a:sym typeface="Calibri"/>
              </a:endParaRPr>
            </a:p>
          </p:txBody>
        </p:sp>
        <p:cxnSp>
          <p:nvCxnSpPr>
            <p:cNvPr id="532" name="Google Shape;532;p12"/>
            <p:cNvCxnSpPr/>
            <p:nvPr/>
          </p:nvCxnSpPr>
          <p:spPr>
            <a:xfrm>
              <a:off x="0" y="943491"/>
              <a:ext cx="6797675" cy="0"/>
            </a:xfrm>
            <a:prstGeom prst="straightConnector1">
              <a:avLst/>
            </a:prstGeom>
            <a:solidFill>
              <a:srgbClr val="00CC65"/>
            </a:solidFill>
            <a:ln w="15875" cap="flat" cmpd="sng">
              <a:solidFill>
                <a:srgbClr val="00CC65"/>
              </a:solidFill>
              <a:prstDash val="solid"/>
              <a:round/>
              <a:headEnd type="none" w="sm" len="sm"/>
              <a:tailEnd type="none" w="sm" len="sm"/>
            </a:ln>
          </p:spPr>
        </p:cxnSp>
        <p:sp>
          <p:nvSpPr>
            <p:cNvPr id="533" name="Google Shape;533;p12"/>
            <p:cNvSpPr/>
            <p:nvPr/>
          </p:nvSpPr>
          <p:spPr>
            <a:xfrm>
              <a:off x="0" y="943491"/>
              <a:ext cx="6797675" cy="94073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2"/>
            <p:cNvSpPr txBox="1"/>
            <p:nvPr/>
          </p:nvSpPr>
          <p:spPr>
            <a:xfrm>
              <a:off x="0" y="943491"/>
              <a:ext cx="6797675" cy="940732"/>
            </a:xfrm>
            <a:prstGeom prst="rect">
              <a:avLst/>
            </a:prstGeom>
            <a:noFill/>
            <a:ln>
              <a:noFill/>
            </a:ln>
          </p:spPr>
          <p:txBody>
            <a:bodyPr spcFirstLastPara="1" wrap="square" lIns="83800" tIns="83800" rIns="83800" bIns="83800" anchor="t" anchorCtr="0">
              <a:noAutofit/>
            </a:bodyPr>
            <a:lstStyle/>
            <a:p>
              <a:pPr marL="0" marR="0" lvl="0" indent="0" algn="l" rtl="0">
                <a:lnSpc>
                  <a:spcPct val="90000"/>
                </a:lnSpc>
                <a:spcBef>
                  <a:spcPts val="0"/>
                </a:spcBef>
                <a:spcAft>
                  <a:spcPts val="0"/>
                </a:spcAft>
                <a:buClr>
                  <a:schemeClr val="dk1"/>
                </a:buClr>
                <a:buSzPts val="2200"/>
                <a:buFont typeface="Calibri"/>
                <a:buNone/>
              </a:pPr>
              <a:r>
                <a:rPr lang="en-GB" sz="2200">
                  <a:solidFill>
                    <a:schemeClr val="dk1"/>
                  </a:solidFill>
                  <a:latin typeface="Calibri"/>
                  <a:ea typeface="Calibri"/>
                  <a:cs typeface="Calibri"/>
                  <a:sym typeface="Calibri"/>
                </a:rPr>
                <a:t>All TB services provide teaching for other health and social care professionals.</a:t>
              </a:r>
              <a:endParaRPr sz="2200">
                <a:solidFill>
                  <a:schemeClr val="dk1"/>
                </a:solidFill>
                <a:latin typeface="Calibri"/>
                <a:ea typeface="Calibri"/>
                <a:cs typeface="Calibri"/>
                <a:sym typeface="Calibri"/>
              </a:endParaRPr>
            </a:p>
          </p:txBody>
        </p:sp>
        <p:cxnSp>
          <p:nvCxnSpPr>
            <p:cNvPr id="535" name="Google Shape;535;p12"/>
            <p:cNvCxnSpPr/>
            <p:nvPr/>
          </p:nvCxnSpPr>
          <p:spPr>
            <a:xfrm>
              <a:off x="0" y="1884223"/>
              <a:ext cx="6797675" cy="0"/>
            </a:xfrm>
            <a:prstGeom prst="straightConnector1">
              <a:avLst/>
            </a:prstGeom>
            <a:solidFill>
              <a:srgbClr val="00CC65"/>
            </a:solidFill>
            <a:ln w="15875" cap="flat" cmpd="sng">
              <a:solidFill>
                <a:srgbClr val="00CC65"/>
              </a:solidFill>
              <a:prstDash val="solid"/>
              <a:round/>
              <a:headEnd type="none" w="sm" len="sm"/>
              <a:tailEnd type="none" w="sm" len="sm"/>
            </a:ln>
          </p:spPr>
        </p:cxnSp>
        <p:sp>
          <p:nvSpPr>
            <p:cNvPr id="536" name="Google Shape;536;p12"/>
            <p:cNvSpPr/>
            <p:nvPr/>
          </p:nvSpPr>
          <p:spPr>
            <a:xfrm>
              <a:off x="0" y="1884223"/>
              <a:ext cx="6797675" cy="94073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2"/>
            <p:cNvSpPr txBox="1"/>
            <p:nvPr/>
          </p:nvSpPr>
          <p:spPr>
            <a:xfrm>
              <a:off x="0" y="1884223"/>
              <a:ext cx="6797675" cy="940732"/>
            </a:xfrm>
            <a:prstGeom prst="rect">
              <a:avLst/>
            </a:prstGeom>
            <a:noFill/>
            <a:ln>
              <a:noFill/>
            </a:ln>
          </p:spPr>
          <p:txBody>
            <a:bodyPr spcFirstLastPara="1" wrap="square" lIns="83800" tIns="83800" rIns="83800" bIns="83800" anchor="t" anchorCtr="0">
              <a:noAutofit/>
            </a:bodyPr>
            <a:lstStyle/>
            <a:p>
              <a:pPr marL="0" marR="0" lvl="0" indent="0" algn="l" rtl="0">
                <a:lnSpc>
                  <a:spcPct val="90000"/>
                </a:lnSpc>
                <a:spcBef>
                  <a:spcPts val="0"/>
                </a:spcBef>
                <a:spcAft>
                  <a:spcPts val="0"/>
                </a:spcAft>
                <a:buClr>
                  <a:schemeClr val="dk1"/>
                </a:buClr>
                <a:buSzPts val="2200"/>
                <a:buFont typeface="Calibri"/>
                <a:buNone/>
              </a:pPr>
              <a:r>
                <a:rPr lang="en-GB" sz="2200">
                  <a:solidFill>
                    <a:schemeClr val="dk1"/>
                  </a:solidFill>
                  <a:latin typeface="Calibri"/>
                  <a:ea typeface="Calibri"/>
                  <a:cs typeface="Calibri"/>
                  <a:sym typeface="Calibri"/>
                </a:rPr>
                <a:t>Formal pathways in place with prison services in Medway and Maidstone.</a:t>
              </a:r>
              <a:endParaRPr sz="2200">
                <a:solidFill>
                  <a:schemeClr val="dk1"/>
                </a:solidFill>
                <a:latin typeface="Calibri"/>
                <a:ea typeface="Calibri"/>
                <a:cs typeface="Calibri"/>
                <a:sym typeface="Calibri"/>
              </a:endParaRPr>
            </a:p>
          </p:txBody>
        </p:sp>
        <p:cxnSp>
          <p:nvCxnSpPr>
            <p:cNvPr id="538" name="Google Shape;538;p12"/>
            <p:cNvCxnSpPr/>
            <p:nvPr/>
          </p:nvCxnSpPr>
          <p:spPr>
            <a:xfrm>
              <a:off x="0" y="2824955"/>
              <a:ext cx="6797675" cy="0"/>
            </a:xfrm>
            <a:prstGeom prst="straightConnector1">
              <a:avLst/>
            </a:prstGeom>
            <a:solidFill>
              <a:srgbClr val="00CC65"/>
            </a:solidFill>
            <a:ln w="15875" cap="flat" cmpd="sng">
              <a:solidFill>
                <a:srgbClr val="00CC65"/>
              </a:solidFill>
              <a:prstDash val="solid"/>
              <a:round/>
              <a:headEnd type="none" w="sm" len="sm"/>
              <a:tailEnd type="none" w="sm" len="sm"/>
            </a:ln>
          </p:spPr>
        </p:cxnSp>
        <p:sp>
          <p:nvSpPr>
            <p:cNvPr id="539" name="Google Shape;539;p12"/>
            <p:cNvSpPr/>
            <p:nvPr/>
          </p:nvSpPr>
          <p:spPr>
            <a:xfrm>
              <a:off x="0" y="2824956"/>
              <a:ext cx="6797675" cy="94073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2"/>
            <p:cNvSpPr txBox="1"/>
            <p:nvPr/>
          </p:nvSpPr>
          <p:spPr>
            <a:xfrm>
              <a:off x="0" y="2824956"/>
              <a:ext cx="6797675" cy="940732"/>
            </a:xfrm>
            <a:prstGeom prst="rect">
              <a:avLst/>
            </a:prstGeom>
            <a:noFill/>
            <a:ln>
              <a:noFill/>
            </a:ln>
          </p:spPr>
          <p:txBody>
            <a:bodyPr spcFirstLastPara="1" wrap="square" lIns="83800" tIns="83800" rIns="83800" bIns="83800" anchor="t" anchorCtr="0">
              <a:noAutofit/>
            </a:bodyPr>
            <a:lstStyle/>
            <a:p>
              <a:pPr marL="0" marR="0" lvl="0" indent="0" algn="l" rtl="0">
                <a:lnSpc>
                  <a:spcPct val="90000"/>
                </a:lnSpc>
                <a:spcBef>
                  <a:spcPts val="0"/>
                </a:spcBef>
                <a:spcAft>
                  <a:spcPts val="0"/>
                </a:spcAft>
                <a:buClr>
                  <a:schemeClr val="dk1"/>
                </a:buClr>
                <a:buSzPts val="2200"/>
                <a:buFont typeface="Calibri"/>
                <a:buNone/>
              </a:pPr>
              <a:r>
                <a:rPr lang="en-GB" sz="2200">
                  <a:solidFill>
                    <a:schemeClr val="dk1"/>
                  </a:solidFill>
                  <a:latin typeface="Calibri"/>
                  <a:ea typeface="Calibri"/>
                  <a:cs typeface="Calibri"/>
                  <a:sym typeface="Calibri"/>
                </a:rPr>
                <a:t>Good working relationships between TB nurses, consultants and microbiology.</a:t>
              </a:r>
              <a:endParaRPr sz="2200">
                <a:solidFill>
                  <a:schemeClr val="dk1"/>
                </a:solidFill>
                <a:latin typeface="Calibri"/>
                <a:ea typeface="Calibri"/>
                <a:cs typeface="Calibri"/>
                <a:sym typeface="Calibri"/>
              </a:endParaRPr>
            </a:p>
          </p:txBody>
        </p:sp>
        <p:cxnSp>
          <p:nvCxnSpPr>
            <p:cNvPr id="541" name="Google Shape;541;p12"/>
            <p:cNvCxnSpPr/>
            <p:nvPr/>
          </p:nvCxnSpPr>
          <p:spPr>
            <a:xfrm>
              <a:off x="0" y="3765688"/>
              <a:ext cx="6797675" cy="0"/>
            </a:xfrm>
            <a:prstGeom prst="straightConnector1">
              <a:avLst/>
            </a:prstGeom>
            <a:solidFill>
              <a:srgbClr val="00CC65"/>
            </a:solidFill>
            <a:ln w="15875" cap="flat" cmpd="sng">
              <a:solidFill>
                <a:srgbClr val="00CC65"/>
              </a:solidFill>
              <a:prstDash val="solid"/>
              <a:round/>
              <a:headEnd type="none" w="sm" len="sm"/>
              <a:tailEnd type="none" w="sm" len="sm"/>
            </a:ln>
          </p:spPr>
        </p:cxnSp>
        <p:sp>
          <p:nvSpPr>
            <p:cNvPr id="542" name="Google Shape;542;p12"/>
            <p:cNvSpPr/>
            <p:nvPr/>
          </p:nvSpPr>
          <p:spPr>
            <a:xfrm>
              <a:off x="0" y="3765688"/>
              <a:ext cx="6797675" cy="94073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2"/>
            <p:cNvSpPr txBox="1"/>
            <p:nvPr/>
          </p:nvSpPr>
          <p:spPr>
            <a:xfrm>
              <a:off x="0" y="3765688"/>
              <a:ext cx="6797675" cy="940732"/>
            </a:xfrm>
            <a:prstGeom prst="rect">
              <a:avLst/>
            </a:prstGeom>
            <a:noFill/>
            <a:ln>
              <a:noFill/>
            </a:ln>
          </p:spPr>
          <p:txBody>
            <a:bodyPr spcFirstLastPara="1" wrap="square" lIns="83800" tIns="83800" rIns="83800" bIns="83800" anchor="t" anchorCtr="0">
              <a:noAutofit/>
            </a:bodyPr>
            <a:lstStyle/>
            <a:p>
              <a:pPr marL="0" marR="0" lvl="0" indent="0" algn="l" rtl="0">
                <a:lnSpc>
                  <a:spcPct val="90000"/>
                </a:lnSpc>
                <a:spcBef>
                  <a:spcPts val="0"/>
                </a:spcBef>
                <a:spcAft>
                  <a:spcPts val="0"/>
                </a:spcAft>
                <a:buClr>
                  <a:schemeClr val="dk1"/>
                </a:buClr>
                <a:buSzPts val="2200"/>
                <a:buFont typeface="Calibri"/>
                <a:buNone/>
              </a:pPr>
              <a:r>
                <a:rPr lang="en-GB" sz="2200">
                  <a:solidFill>
                    <a:schemeClr val="dk1"/>
                  </a:solidFill>
                  <a:latin typeface="Calibri"/>
                  <a:ea typeface="Calibri"/>
                  <a:cs typeface="Calibri"/>
                  <a:sym typeface="Calibri"/>
                </a:rPr>
                <a:t>Contact tracing and treatment outcomes amongst the best in England.</a:t>
              </a:r>
              <a:endParaRPr sz="2200">
                <a:solidFill>
                  <a:schemeClr val="dk1"/>
                </a:solidFill>
                <a:latin typeface="Calibri"/>
                <a:ea typeface="Calibri"/>
                <a:cs typeface="Calibri"/>
                <a:sym typeface="Calibri"/>
              </a:endParaRPr>
            </a:p>
          </p:txBody>
        </p:sp>
        <p:cxnSp>
          <p:nvCxnSpPr>
            <p:cNvPr id="544" name="Google Shape;544;p12"/>
            <p:cNvCxnSpPr/>
            <p:nvPr/>
          </p:nvCxnSpPr>
          <p:spPr>
            <a:xfrm>
              <a:off x="0" y="4706420"/>
              <a:ext cx="6797675" cy="0"/>
            </a:xfrm>
            <a:prstGeom prst="straightConnector1">
              <a:avLst/>
            </a:prstGeom>
            <a:solidFill>
              <a:srgbClr val="00CC65"/>
            </a:solidFill>
            <a:ln w="15875" cap="flat" cmpd="sng">
              <a:solidFill>
                <a:srgbClr val="00CC65"/>
              </a:solidFill>
              <a:prstDash val="solid"/>
              <a:round/>
              <a:headEnd type="none" w="sm" len="sm"/>
              <a:tailEnd type="none" w="sm" len="sm"/>
            </a:ln>
          </p:spPr>
        </p:cxnSp>
        <p:sp>
          <p:nvSpPr>
            <p:cNvPr id="545" name="Google Shape;545;p12"/>
            <p:cNvSpPr/>
            <p:nvPr/>
          </p:nvSpPr>
          <p:spPr>
            <a:xfrm>
              <a:off x="0" y="4706420"/>
              <a:ext cx="6797675" cy="94073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2"/>
            <p:cNvSpPr txBox="1"/>
            <p:nvPr/>
          </p:nvSpPr>
          <p:spPr>
            <a:xfrm>
              <a:off x="0" y="4706420"/>
              <a:ext cx="6797675" cy="940732"/>
            </a:xfrm>
            <a:prstGeom prst="rect">
              <a:avLst/>
            </a:prstGeom>
            <a:noFill/>
            <a:ln>
              <a:noFill/>
            </a:ln>
          </p:spPr>
          <p:txBody>
            <a:bodyPr spcFirstLastPara="1" wrap="square" lIns="83800" tIns="83800" rIns="83800" bIns="83800" anchor="t" anchorCtr="0">
              <a:noAutofit/>
            </a:bodyPr>
            <a:lstStyle/>
            <a:p>
              <a:pPr marL="0" marR="0" lvl="0" indent="0" algn="l" rtl="0">
                <a:lnSpc>
                  <a:spcPct val="90000"/>
                </a:lnSpc>
                <a:spcBef>
                  <a:spcPts val="0"/>
                </a:spcBef>
                <a:spcAft>
                  <a:spcPts val="0"/>
                </a:spcAft>
                <a:buClr>
                  <a:schemeClr val="dk1"/>
                </a:buClr>
                <a:buSzPts val="2200"/>
                <a:buFont typeface="Calibri"/>
                <a:buNone/>
              </a:pPr>
              <a:r>
                <a:rPr lang="en-GB" sz="2200">
                  <a:solidFill>
                    <a:schemeClr val="dk1"/>
                  </a:solidFill>
                  <a:latin typeface="Calibri"/>
                  <a:ea typeface="Calibri"/>
                  <a:cs typeface="Calibri"/>
                  <a:sym typeface="Calibri"/>
                </a:rPr>
                <a:t>Positive feedback from service users.</a:t>
              </a:r>
              <a:endParaRPr sz="2200">
                <a:solidFill>
                  <a:schemeClr val="dk1"/>
                </a:solidFill>
                <a:latin typeface="Calibri"/>
                <a:ea typeface="Calibri"/>
                <a:cs typeface="Calibri"/>
                <a:sym typeface="Calibri"/>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51"/>
        <p:cNvGrpSpPr/>
        <p:nvPr/>
      </p:nvGrpSpPr>
      <p:grpSpPr>
        <a:xfrm>
          <a:off x="0" y="0"/>
          <a:ext cx="0" cy="0"/>
          <a:chOff x="0" y="0"/>
          <a:chExt cx="0" cy="0"/>
        </a:xfrm>
      </p:grpSpPr>
      <p:sp>
        <p:nvSpPr>
          <p:cNvPr id="552" name="Google Shape;552;p13">
            <a:extLst>
              <a:ext uri="{C183D7F6-B498-43B3-948B-1728B52AA6E4}">
                <adec:decorative xmlns:adec="http://schemas.microsoft.com/office/drawing/2017/decorative" val="1"/>
              </a:ext>
            </a:extLst>
          </p:cNvPr>
          <p:cNvSpPr/>
          <p:nvPr/>
        </p:nvSpPr>
        <p:spPr>
          <a:xfrm>
            <a:off x="1" y="6400800"/>
            <a:ext cx="12192000" cy="457200"/>
          </a:xfrm>
          <a:prstGeom prst="rect">
            <a:avLst/>
          </a:prstGeom>
          <a:solidFill>
            <a:srgbClr val="17365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553" name="Google Shape;553;p13">
            <a:extLst>
              <a:ext uri="{C183D7F6-B498-43B3-948B-1728B52AA6E4}">
                <adec:decorative xmlns:adec="http://schemas.microsoft.com/office/drawing/2017/decorative" val="1"/>
              </a:ext>
            </a:extLst>
          </p:cNvPr>
          <p:cNvSpPr/>
          <p:nvPr/>
        </p:nvSpPr>
        <p:spPr>
          <a:xfrm>
            <a:off x="15" y="6334316"/>
            <a:ext cx="12191985" cy="66484"/>
          </a:xfrm>
          <a:prstGeom prst="rect">
            <a:avLst/>
          </a:pr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cxnSp>
        <p:nvCxnSpPr>
          <p:cNvPr id="554" name="Google Shape;554;p13">
            <a:extLst>
              <a:ext uri="{C183D7F6-B498-43B3-948B-1728B52AA6E4}">
                <adec:decorative xmlns:adec="http://schemas.microsoft.com/office/drawing/2017/decorative" val="1"/>
              </a:ext>
            </a:extLst>
          </p:cNvPr>
          <p:cNvCxnSpPr/>
          <p:nvPr/>
        </p:nvCxnSpPr>
        <p:spPr>
          <a:xfrm>
            <a:off x="1193532" y="1737845"/>
            <a:ext cx="9966960" cy="0"/>
          </a:xfrm>
          <a:prstGeom prst="straightConnector1">
            <a:avLst/>
          </a:prstGeom>
          <a:noFill/>
          <a:ln w="9525" cap="flat" cmpd="sng">
            <a:solidFill>
              <a:srgbClr val="7F7F7F"/>
            </a:solidFill>
            <a:prstDash val="solid"/>
            <a:round/>
            <a:headEnd type="none" w="sm" len="sm"/>
            <a:tailEnd type="none" w="sm" len="sm"/>
          </a:ln>
        </p:spPr>
      </p:cxnSp>
      <p:sp>
        <p:nvSpPr>
          <p:cNvPr id="555" name="Google Shape;555;p13">
            <a:extLst>
              <a:ext uri="{C183D7F6-B498-43B3-948B-1728B52AA6E4}">
                <adec:decorative xmlns:adec="http://schemas.microsoft.com/office/drawing/2017/decorative" val="1"/>
              </a:ext>
            </a:extLst>
          </p:cNvPr>
          <p:cNvSpPr/>
          <p:nvPr/>
        </p:nvSpPr>
        <p:spPr>
          <a:xfrm>
            <a:off x="0" y="0"/>
            <a:ext cx="12186315"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6" name="Google Shape;556;p13">
            <a:extLst>
              <a:ext uri="{C183D7F6-B498-43B3-948B-1728B52AA6E4}">
                <adec:decorative xmlns:adec="http://schemas.microsoft.com/office/drawing/2017/decorative" val="1"/>
              </a:ext>
            </a:extLst>
          </p:cNvPr>
          <p:cNvSpPr/>
          <p:nvPr/>
        </p:nvSpPr>
        <p:spPr>
          <a:xfrm>
            <a:off x="16" y="0"/>
            <a:ext cx="4050791" cy="6858000"/>
          </a:xfrm>
          <a:prstGeom prst="rect">
            <a:avLst/>
          </a:prstGeom>
          <a:solidFill>
            <a:srgbClr val="17365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557" name="Google Shape;557;p13"/>
          <p:cNvSpPr txBox="1">
            <a:spLocks noGrp="1"/>
          </p:cNvSpPr>
          <p:nvPr>
            <p:ph type="title" idx="4294967295"/>
          </p:nvPr>
        </p:nvSpPr>
        <p:spPr>
          <a:xfrm>
            <a:off x="301669" y="647015"/>
            <a:ext cx="3611700" cy="5646300"/>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rgbClr val="FFFFFF"/>
              </a:buClr>
              <a:buSzPts val="4400"/>
              <a:buFont typeface="Calibri"/>
              <a:buNone/>
            </a:pPr>
            <a:r>
              <a:rPr lang="en-GB" sz="4400">
                <a:solidFill>
                  <a:srgbClr val="FFFFFF"/>
                </a:solidFill>
              </a:rPr>
              <a:t>TB Services - Commissioning</a:t>
            </a:r>
            <a:endParaRPr/>
          </a:p>
        </p:txBody>
      </p:sp>
      <p:sp>
        <p:nvSpPr>
          <p:cNvPr id="558" name="Google Shape;558;p13">
            <a:extLst>
              <a:ext uri="{C183D7F6-B498-43B3-948B-1728B52AA6E4}">
                <adec:decorative xmlns:adec="http://schemas.microsoft.com/office/drawing/2017/decorative" val="1"/>
              </a:ext>
            </a:extLst>
          </p:cNvPr>
          <p:cNvSpPr/>
          <p:nvPr/>
        </p:nvSpPr>
        <p:spPr>
          <a:xfrm>
            <a:off x="4040071" y="0"/>
            <a:ext cx="64008" cy="6858000"/>
          </a:xfrm>
          <a:prstGeom prst="rect">
            <a:avLst/>
          </a:pr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nvGrpSpPr>
          <p:cNvPr id="559" name="Google Shape;559;p13">
            <a:extLst>
              <a:ext uri="{C183D7F6-B498-43B3-948B-1728B52AA6E4}">
                <adec:decorative xmlns:adec="http://schemas.microsoft.com/office/drawing/2017/decorative" val="1"/>
              </a:ext>
            </a:extLst>
          </p:cNvPr>
          <p:cNvGrpSpPr/>
          <p:nvPr/>
        </p:nvGrpSpPr>
        <p:grpSpPr>
          <a:xfrm>
            <a:off x="4751969" y="647691"/>
            <a:ext cx="6413663" cy="5644828"/>
            <a:chOff x="0" y="689"/>
            <a:chExt cx="6413663" cy="5644828"/>
          </a:xfrm>
        </p:grpSpPr>
        <p:cxnSp>
          <p:nvCxnSpPr>
            <p:cNvPr id="560" name="Google Shape;560;p13"/>
            <p:cNvCxnSpPr/>
            <p:nvPr/>
          </p:nvCxnSpPr>
          <p:spPr>
            <a:xfrm>
              <a:off x="0" y="689"/>
              <a:ext cx="6413663" cy="0"/>
            </a:xfrm>
            <a:prstGeom prst="straightConnector1">
              <a:avLst/>
            </a:prstGeom>
            <a:solidFill>
              <a:srgbClr val="00CC65"/>
            </a:solidFill>
            <a:ln w="15875" cap="flat" cmpd="sng">
              <a:solidFill>
                <a:srgbClr val="00CC65"/>
              </a:solidFill>
              <a:prstDash val="solid"/>
              <a:round/>
              <a:headEnd type="none" w="sm" len="sm"/>
              <a:tailEnd type="none" w="sm" len="sm"/>
            </a:ln>
          </p:spPr>
        </p:cxnSp>
        <p:sp>
          <p:nvSpPr>
            <p:cNvPr id="561" name="Google Shape;561;p13"/>
            <p:cNvSpPr/>
            <p:nvPr/>
          </p:nvSpPr>
          <p:spPr>
            <a:xfrm>
              <a:off x="0" y="689"/>
              <a:ext cx="6413663" cy="112896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3"/>
            <p:cNvSpPr txBox="1"/>
            <p:nvPr/>
          </p:nvSpPr>
          <p:spPr>
            <a:xfrm>
              <a:off x="0" y="689"/>
              <a:ext cx="6413663" cy="1128965"/>
            </a:xfrm>
            <a:prstGeom prst="rect">
              <a:avLst/>
            </a:prstGeom>
            <a:noFill/>
            <a:ln>
              <a:noFill/>
            </a:ln>
          </p:spPr>
          <p:txBody>
            <a:bodyPr spcFirstLastPara="1" wrap="square" lIns="72375" tIns="72375" rIns="72375" bIns="72375" anchor="t" anchorCtr="0">
              <a:noAutofit/>
            </a:bodyPr>
            <a:lstStyle/>
            <a:p>
              <a:pPr marL="0" marR="0" lvl="0" indent="0" algn="l" rtl="0">
                <a:lnSpc>
                  <a:spcPct val="90000"/>
                </a:lnSpc>
                <a:spcBef>
                  <a:spcPts val="0"/>
                </a:spcBef>
                <a:spcAft>
                  <a:spcPts val="0"/>
                </a:spcAft>
                <a:buClr>
                  <a:schemeClr val="dk1"/>
                </a:buClr>
                <a:buSzPts val="1900"/>
                <a:buFont typeface="Calibri"/>
                <a:buNone/>
              </a:pPr>
              <a:r>
                <a:rPr lang="en-GB" sz="1900">
                  <a:solidFill>
                    <a:schemeClr val="dk1"/>
                  </a:solidFill>
                  <a:latin typeface="Calibri"/>
                  <a:ea typeface="Calibri"/>
                  <a:cs typeface="Calibri"/>
                  <a:sym typeface="Calibri"/>
                </a:rPr>
                <a:t>In Medway and Maidstone, TB services provided as part of the respiratory department, no specific commissioning in place.</a:t>
              </a:r>
              <a:endParaRPr sz="1900">
                <a:solidFill>
                  <a:schemeClr val="dk1"/>
                </a:solidFill>
                <a:latin typeface="Calibri"/>
                <a:ea typeface="Calibri"/>
                <a:cs typeface="Calibri"/>
                <a:sym typeface="Calibri"/>
              </a:endParaRPr>
            </a:p>
          </p:txBody>
        </p:sp>
        <p:cxnSp>
          <p:nvCxnSpPr>
            <p:cNvPr id="563" name="Google Shape;563;p13"/>
            <p:cNvCxnSpPr/>
            <p:nvPr/>
          </p:nvCxnSpPr>
          <p:spPr>
            <a:xfrm>
              <a:off x="0" y="1129655"/>
              <a:ext cx="6413663" cy="0"/>
            </a:xfrm>
            <a:prstGeom prst="straightConnector1">
              <a:avLst/>
            </a:prstGeom>
            <a:solidFill>
              <a:srgbClr val="00CC65"/>
            </a:solidFill>
            <a:ln w="15875" cap="flat" cmpd="sng">
              <a:solidFill>
                <a:srgbClr val="00CC65"/>
              </a:solidFill>
              <a:prstDash val="solid"/>
              <a:round/>
              <a:headEnd type="none" w="sm" len="sm"/>
              <a:tailEnd type="none" w="sm" len="sm"/>
            </a:ln>
          </p:spPr>
        </p:cxnSp>
        <p:sp>
          <p:nvSpPr>
            <p:cNvPr id="564" name="Google Shape;564;p13"/>
            <p:cNvSpPr/>
            <p:nvPr/>
          </p:nvSpPr>
          <p:spPr>
            <a:xfrm>
              <a:off x="0" y="1129655"/>
              <a:ext cx="6413663" cy="112896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3"/>
            <p:cNvSpPr txBox="1"/>
            <p:nvPr/>
          </p:nvSpPr>
          <p:spPr>
            <a:xfrm>
              <a:off x="0" y="1129655"/>
              <a:ext cx="6413663" cy="1128965"/>
            </a:xfrm>
            <a:prstGeom prst="rect">
              <a:avLst/>
            </a:prstGeom>
            <a:noFill/>
            <a:ln>
              <a:noFill/>
            </a:ln>
          </p:spPr>
          <p:txBody>
            <a:bodyPr spcFirstLastPara="1" wrap="square" lIns="72375" tIns="72375" rIns="72375" bIns="72375" anchor="t" anchorCtr="0">
              <a:noAutofit/>
            </a:bodyPr>
            <a:lstStyle/>
            <a:p>
              <a:pPr marL="0" marR="0" lvl="0" indent="0" algn="l" rtl="0">
                <a:lnSpc>
                  <a:spcPct val="90000"/>
                </a:lnSpc>
                <a:spcBef>
                  <a:spcPts val="0"/>
                </a:spcBef>
                <a:spcAft>
                  <a:spcPts val="0"/>
                </a:spcAft>
                <a:buClr>
                  <a:schemeClr val="dk1"/>
                </a:buClr>
                <a:buSzPts val="1900"/>
                <a:buFont typeface="Calibri"/>
                <a:buNone/>
              </a:pPr>
              <a:r>
                <a:rPr lang="en-GB" sz="1900">
                  <a:solidFill>
                    <a:schemeClr val="dk1"/>
                  </a:solidFill>
                  <a:latin typeface="Calibri"/>
                  <a:ea typeface="Calibri"/>
                  <a:cs typeface="Calibri"/>
                  <a:sym typeface="Calibri"/>
                </a:rPr>
                <a:t>In KCHFT (N&amp;E Kent), no commissioning for latent TB management. </a:t>
              </a:r>
              <a:endParaRPr sz="1900">
                <a:solidFill>
                  <a:schemeClr val="dk1"/>
                </a:solidFill>
                <a:latin typeface="Calibri"/>
                <a:ea typeface="Calibri"/>
                <a:cs typeface="Calibri"/>
                <a:sym typeface="Calibri"/>
              </a:endParaRPr>
            </a:p>
          </p:txBody>
        </p:sp>
        <p:cxnSp>
          <p:nvCxnSpPr>
            <p:cNvPr id="566" name="Google Shape;566;p13"/>
            <p:cNvCxnSpPr/>
            <p:nvPr/>
          </p:nvCxnSpPr>
          <p:spPr>
            <a:xfrm>
              <a:off x="0" y="2258621"/>
              <a:ext cx="6413663" cy="0"/>
            </a:xfrm>
            <a:prstGeom prst="straightConnector1">
              <a:avLst/>
            </a:prstGeom>
            <a:solidFill>
              <a:srgbClr val="00CC65"/>
            </a:solidFill>
            <a:ln w="15875" cap="flat" cmpd="sng">
              <a:solidFill>
                <a:srgbClr val="00CC65"/>
              </a:solidFill>
              <a:prstDash val="solid"/>
              <a:round/>
              <a:headEnd type="none" w="sm" len="sm"/>
              <a:tailEnd type="none" w="sm" len="sm"/>
            </a:ln>
          </p:spPr>
        </p:cxnSp>
        <p:sp>
          <p:nvSpPr>
            <p:cNvPr id="567" name="Google Shape;567;p13"/>
            <p:cNvSpPr/>
            <p:nvPr/>
          </p:nvSpPr>
          <p:spPr>
            <a:xfrm>
              <a:off x="0" y="2258621"/>
              <a:ext cx="6413663" cy="112896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3"/>
            <p:cNvSpPr txBox="1"/>
            <p:nvPr/>
          </p:nvSpPr>
          <p:spPr>
            <a:xfrm>
              <a:off x="0" y="2258621"/>
              <a:ext cx="6413663" cy="1128965"/>
            </a:xfrm>
            <a:prstGeom prst="rect">
              <a:avLst/>
            </a:prstGeom>
            <a:noFill/>
            <a:ln>
              <a:noFill/>
            </a:ln>
          </p:spPr>
          <p:txBody>
            <a:bodyPr spcFirstLastPara="1" wrap="square" lIns="72375" tIns="72375" rIns="72375" bIns="72375" anchor="t" anchorCtr="0">
              <a:noAutofit/>
            </a:bodyPr>
            <a:lstStyle/>
            <a:p>
              <a:pPr marL="0" marR="0" lvl="0" indent="0" algn="l" rtl="0">
                <a:lnSpc>
                  <a:spcPct val="90000"/>
                </a:lnSpc>
                <a:spcBef>
                  <a:spcPts val="0"/>
                </a:spcBef>
                <a:spcAft>
                  <a:spcPts val="0"/>
                </a:spcAft>
                <a:buClr>
                  <a:schemeClr val="dk1"/>
                </a:buClr>
                <a:buSzPts val="1900"/>
                <a:buFont typeface="Calibri"/>
                <a:buNone/>
              </a:pPr>
              <a:r>
                <a:rPr lang="en-GB" sz="1900">
                  <a:solidFill>
                    <a:schemeClr val="dk1"/>
                  </a:solidFill>
                  <a:latin typeface="Calibri"/>
                  <a:ea typeface="Calibri"/>
                  <a:cs typeface="Calibri"/>
                  <a:sym typeface="Calibri"/>
                </a:rPr>
                <a:t>Increasing number of incidents requiring mass screening, a SOP and formal pathways for funding required. </a:t>
              </a:r>
              <a:endParaRPr sz="1900">
                <a:solidFill>
                  <a:schemeClr val="dk1"/>
                </a:solidFill>
                <a:latin typeface="Calibri"/>
                <a:ea typeface="Calibri"/>
                <a:cs typeface="Calibri"/>
                <a:sym typeface="Calibri"/>
              </a:endParaRPr>
            </a:p>
          </p:txBody>
        </p:sp>
        <p:cxnSp>
          <p:nvCxnSpPr>
            <p:cNvPr id="569" name="Google Shape;569;p13"/>
            <p:cNvCxnSpPr/>
            <p:nvPr/>
          </p:nvCxnSpPr>
          <p:spPr>
            <a:xfrm>
              <a:off x="0" y="3387586"/>
              <a:ext cx="6413663" cy="0"/>
            </a:xfrm>
            <a:prstGeom prst="straightConnector1">
              <a:avLst/>
            </a:prstGeom>
            <a:solidFill>
              <a:srgbClr val="00CC65"/>
            </a:solidFill>
            <a:ln w="15875" cap="flat" cmpd="sng">
              <a:solidFill>
                <a:srgbClr val="00CC65"/>
              </a:solidFill>
              <a:prstDash val="solid"/>
              <a:round/>
              <a:headEnd type="none" w="sm" len="sm"/>
              <a:tailEnd type="none" w="sm" len="sm"/>
            </a:ln>
          </p:spPr>
        </p:cxnSp>
        <p:sp>
          <p:nvSpPr>
            <p:cNvPr id="570" name="Google Shape;570;p13"/>
            <p:cNvSpPr/>
            <p:nvPr/>
          </p:nvSpPr>
          <p:spPr>
            <a:xfrm>
              <a:off x="0" y="3387586"/>
              <a:ext cx="6413663" cy="112896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3"/>
            <p:cNvSpPr txBox="1"/>
            <p:nvPr/>
          </p:nvSpPr>
          <p:spPr>
            <a:xfrm>
              <a:off x="0" y="3387586"/>
              <a:ext cx="6413663" cy="1128965"/>
            </a:xfrm>
            <a:prstGeom prst="rect">
              <a:avLst/>
            </a:prstGeom>
            <a:noFill/>
            <a:ln>
              <a:noFill/>
            </a:ln>
          </p:spPr>
          <p:txBody>
            <a:bodyPr spcFirstLastPara="1" wrap="square" lIns="72375" tIns="72375" rIns="72375" bIns="72375" anchor="t" anchorCtr="0">
              <a:noAutofit/>
            </a:bodyPr>
            <a:lstStyle/>
            <a:p>
              <a:pPr marL="0" marR="0" lvl="0" indent="0" algn="l" rtl="0">
                <a:lnSpc>
                  <a:spcPct val="90000"/>
                </a:lnSpc>
                <a:spcBef>
                  <a:spcPts val="0"/>
                </a:spcBef>
                <a:spcAft>
                  <a:spcPts val="0"/>
                </a:spcAft>
                <a:buClr>
                  <a:schemeClr val="dk1"/>
                </a:buClr>
                <a:buSzPts val="1900"/>
                <a:buFont typeface="Calibri"/>
                <a:buNone/>
              </a:pPr>
              <a:r>
                <a:rPr lang="en-GB" sz="1900">
                  <a:solidFill>
                    <a:schemeClr val="dk1"/>
                  </a:solidFill>
                  <a:latin typeface="Calibri"/>
                  <a:ea typeface="Calibri"/>
                  <a:cs typeface="Calibri"/>
                  <a:sym typeface="Calibri"/>
                </a:rPr>
                <a:t>Increasingly complex TB cases, requiring funding for incentives, enhanced case management and social workers and a formal pathway for funding for those with no recourse to public funds.</a:t>
              </a:r>
              <a:endParaRPr sz="1900">
                <a:solidFill>
                  <a:schemeClr val="dk1"/>
                </a:solidFill>
                <a:latin typeface="Calibri"/>
                <a:ea typeface="Calibri"/>
                <a:cs typeface="Calibri"/>
                <a:sym typeface="Calibri"/>
              </a:endParaRPr>
            </a:p>
          </p:txBody>
        </p:sp>
        <p:cxnSp>
          <p:nvCxnSpPr>
            <p:cNvPr id="572" name="Google Shape;572;p13"/>
            <p:cNvCxnSpPr/>
            <p:nvPr/>
          </p:nvCxnSpPr>
          <p:spPr>
            <a:xfrm>
              <a:off x="0" y="4516552"/>
              <a:ext cx="6413663" cy="0"/>
            </a:xfrm>
            <a:prstGeom prst="straightConnector1">
              <a:avLst/>
            </a:prstGeom>
            <a:solidFill>
              <a:srgbClr val="00CC65"/>
            </a:solidFill>
            <a:ln w="15875" cap="flat" cmpd="sng">
              <a:solidFill>
                <a:srgbClr val="00CC65"/>
              </a:solidFill>
              <a:prstDash val="solid"/>
              <a:round/>
              <a:headEnd type="none" w="sm" len="sm"/>
              <a:tailEnd type="none" w="sm" len="sm"/>
            </a:ln>
          </p:spPr>
        </p:cxnSp>
        <p:sp>
          <p:nvSpPr>
            <p:cNvPr id="573" name="Google Shape;573;p13"/>
            <p:cNvSpPr/>
            <p:nvPr/>
          </p:nvSpPr>
          <p:spPr>
            <a:xfrm>
              <a:off x="0" y="4516552"/>
              <a:ext cx="6413663" cy="112896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3"/>
            <p:cNvSpPr txBox="1"/>
            <p:nvPr/>
          </p:nvSpPr>
          <p:spPr>
            <a:xfrm>
              <a:off x="0" y="4516552"/>
              <a:ext cx="6413663" cy="1128965"/>
            </a:xfrm>
            <a:prstGeom prst="rect">
              <a:avLst/>
            </a:prstGeom>
            <a:noFill/>
            <a:ln>
              <a:noFill/>
            </a:ln>
          </p:spPr>
          <p:txBody>
            <a:bodyPr spcFirstLastPara="1" wrap="square" lIns="72375" tIns="72375" rIns="72375" bIns="72375" anchor="t" anchorCtr="0">
              <a:noAutofit/>
            </a:bodyPr>
            <a:lstStyle/>
            <a:p>
              <a:pPr marL="0" marR="0" lvl="0" indent="0" algn="l" rtl="0">
                <a:lnSpc>
                  <a:spcPct val="90000"/>
                </a:lnSpc>
                <a:spcBef>
                  <a:spcPts val="0"/>
                </a:spcBef>
                <a:spcAft>
                  <a:spcPts val="0"/>
                </a:spcAft>
                <a:buClr>
                  <a:schemeClr val="dk1"/>
                </a:buClr>
                <a:buSzPts val="1900"/>
                <a:buFont typeface="Calibri"/>
                <a:buNone/>
              </a:pPr>
              <a:r>
                <a:rPr lang="en-GB" sz="1900">
                  <a:solidFill>
                    <a:schemeClr val="dk1"/>
                  </a:solidFill>
                  <a:latin typeface="Calibri"/>
                  <a:ea typeface="Calibri"/>
                  <a:cs typeface="Calibri"/>
                  <a:sym typeface="Calibri"/>
                </a:rPr>
                <a:t>System workshops have taken place to review the inequality in provision of services, and work is underway to address this.</a:t>
              </a:r>
              <a:endParaRPr sz="1900">
                <a:solidFill>
                  <a:schemeClr val="dk1"/>
                </a:solidFill>
                <a:latin typeface="Calibri"/>
                <a:ea typeface="Calibri"/>
                <a:cs typeface="Calibri"/>
                <a:sym typeface="Calibri"/>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14"/>
          <p:cNvSpPr txBox="1">
            <a:spLocks noGrp="1"/>
          </p:cNvSpPr>
          <p:nvPr>
            <p:ph type="title" idx="4294967295"/>
          </p:nvPr>
        </p:nvSpPr>
        <p:spPr>
          <a:xfrm>
            <a:off x="1066800" y="328576"/>
            <a:ext cx="10058400" cy="755650"/>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3F3F3F"/>
              </a:buClr>
              <a:buSzPts val="4400"/>
              <a:buFont typeface="Calibri"/>
              <a:buNone/>
            </a:pPr>
            <a:r>
              <a:rPr lang="en-GB" sz="4400"/>
              <a:t>Migrant Population </a:t>
            </a:r>
            <a:endParaRPr/>
          </a:p>
        </p:txBody>
      </p:sp>
      <p:grpSp>
        <p:nvGrpSpPr>
          <p:cNvPr id="581" name="Google Shape;581;p14">
            <a:extLst>
              <a:ext uri="{C183D7F6-B498-43B3-948B-1728B52AA6E4}">
                <adec:decorative xmlns:adec="http://schemas.microsoft.com/office/drawing/2017/decorative" val="1"/>
              </a:ext>
            </a:extLst>
          </p:cNvPr>
          <p:cNvGrpSpPr/>
          <p:nvPr/>
        </p:nvGrpSpPr>
        <p:grpSpPr>
          <a:xfrm>
            <a:off x="7181850" y="1267520"/>
            <a:ext cx="4629150" cy="4669035"/>
            <a:chOff x="0" y="2282"/>
            <a:chExt cx="4629150" cy="4669035"/>
          </a:xfrm>
        </p:grpSpPr>
        <p:cxnSp>
          <p:nvCxnSpPr>
            <p:cNvPr id="582" name="Google Shape;582;p14"/>
            <p:cNvCxnSpPr/>
            <p:nvPr/>
          </p:nvCxnSpPr>
          <p:spPr>
            <a:xfrm>
              <a:off x="0" y="2282"/>
              <a:ext cx="4629150" cy="0"/>
            </a:xfrm>
            <a:prstGeom prst="straightConnector1">
              <a:avLst/>
            </a:prstGeom>
            <a:solidFill>
              <a:srgbClr val="00CC65"/>
            </a:solidFill>
            <a:ln w="15875" cap="flat" cmpd="sng">
              <a:solidFill>
                <a:srgbClr val="00CC65"/>
              </a:solidFill>
              <a:prstDash val="solid"/>
              <a:round/>
              <a:headEnd type="none" w="sm" len="sm"/>
              <a:tailEnd type="none" w="sm" len="sm"/>
            </a:ln>
          </p:spPr>
        </p:cxnSp>
        <p:sp>
          <p:nvSpPr>
            <p:cNvPr id="583" name="Google Shape;583;p14"/>
            <p:cNvSpPr/>
            <p:nvPr/>
          </p:nvSpPr>
          <p:spPr>
            <a:xfrm>
              <a:off x="0" y="2282"/>
              <a:ext cx="4629150" cy="155634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4"/>
            <p:cNvSpPr txBox="1"/>
            <p:nvPr/>
          </p:nvSpPr>
          <p:spPr>
            <a:xfrm>
              <a:off x="0" y="2282"/>
              <a:ext cx="4629150" cy="1556345"/>
            </a:xfrm>
            <a:prstGeom prst="rect">
              <a:avLst/>
            </a:prstGeom>
            <a:noFill/>
            <a:ln>
              <a:noFill/>
            </a:ln>
          </p:spPr>
          <p:txBody>
            <a:bodyPr spcFirstLastPara="1" wrap="square" lIns="72375" tIns="72375" rIns="72375" bIns="72375" anchor="t" anchorCtr="0">
              <a:noAutofit/>
            </a:bodyPr>
            <a:lstStyle/>
            <a:p>
              <a:pPr marL="0" marR="0" lvl="0" indent="0" algn="l" rtl="0">
                <a:lnSpc>
                  <a:spcPct val="90000"/>
                </a:lnSpc>
                <a:spcBef>
                  <a:spcPts val="0"/>
                </a:spcBef>
                <a:spcAft>
                  <a:spcPts val="0"/>
                </a:spcAft>
                <a:buClr>
                  <a:schemeClr val="dk1"/>
                </a:buClr>
                <a:buSzPts val="1900"/>
                <a:buFont typeface="Calibri"/>
                <a:buNone/>
              </a:pPr>
              <a:r>
                <a:rPr lang="en-GB" sz="1900">
                  <a:solidFill>
                    <a:schemeClr val="dk1"/>
                  </a:solidFill>
                  <a:latin typeface="Calibri"/>
                  <a:ea typeface="Calibri"/>
                  <a:cs typeface="Calibri"/>
                  <a:sym typeface="Calibri"/>
                </a:rPr>
                <a:t>In 2021/22, 7,100 people migrated into K&amp;M from outside the UK, highest net migration in the past decade.</a:t>
              </a:r>
              <a:endParaRPr/>
            </a:p>
          </p:txBody>
        </p:sp>
        <p:cxnSp>
          <p:nvCxnSpPr>
            <p:cNvPr id="585" name="Google Shape;585;p14"/>
            <p:cNvCxnSpPr/>
            <p:nvPr/>
          </p:nvCxnSpPr>
          <p:spPr>
            <a:xfrm>
              <a:off x="0" y="1558627"/>
              <a:ext cx="4629150" cy="0"/>
            </a:xfrm>
            <a:prstGeom prst="straightConnector1">
              <a:avLst/>
            </a:prstGeom>
            <a:solidFill>
              <a:srgbClr val="00CC65"/>
            </a:solidFill>
            <a:ln w="15875" cap="flat" cmpd="sng">
              <a:solidFill>
                <a:srgbClr val="00CC65"/>
              </a:solidFill>
              <a:prstDash val="solid"/>
              <a:round/>
              <a:headEnd type="none" w="sm" len="sm"/>
              <a:tailEnd type="none" w="sm" len="sm"/>
            </a:ln>
          </p:spPr>
        </p:cxnSp>
        <p:sp>
          <p:nvSpPr>
            <p:cNvPr id="586" name="Google Shape;586;p14"/>
            <p:cNvSpPr/>
            <p:nvPr/>
          </p:nvSpPr>
          <p:spPr>
            <a:xfrm>
              <a:off x="0" y="1558627"/>
              <a:ext cx="4629150" cy="155634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4"/>
            <p:cNvSpPr txBox="1"/>
            <p:nvPr/>
          </p:nvSpPr>
          <p:spPr>
            <a:xfrm>
              <a:off x="0" y="1558627"/>
              <a:ext cx="4629150" cy="1556345"/>
            </a:xfrm>
            <a:prstGeom prst="rect">
              <a:avLst/>
            </a:prstGeom>
            <a:noFill/>
            <a:ln>
              <a:noFill/>
            </a:ln>
          </p:spPr>
          <p:txBody>
            <a:bodyPr spcFirstLastPara="1" wrap="square" lIns="72375" tIns="72375" rIns="72375" bIns="72375" anchor="t" anchorCtr="0">
              <a:noAutofit/>
            </a:bodyPr>
            <a:lstStyle/>
            <a:p>
              <a:pPr marL="0" marR="0" lvl="0" indent="0" algn="l" rtl="0">
                <a:lnSpc>
                  <a:spcPct val="90000"/>
                </a:lnSpc>
                <a:spcBef>
                  <a:spcPts val="0"/>
                </a:spcBef>
                <a:spcAft>
                  <a:spcPts val="0"/>
                </a:spcAft>
                <a:buClr>
                  <a:schemeClr val="dk1"/>
                </a:buClr>
                <a:buSzPts val="1900"/>
                <a:buFont typeface="Calibri"/>
                <a:buNone/>
              </a:pPr>
              <a:r>
                <a:rPr lang="en-GB" sz="1900">
                  <a:solidFill>
                    <a:schemeClr val="dk1"/>
                  </a:solidFill>
                  <a:latin typeface="Calibri"/>
                  <a:ea typeface="Calibri"/>
                  <a:cs typeface="Calibri"/>
                  <a:sym typeface="Calibri"/>
                </a:rPr>
                <a:t>Those born in a country with a high incidence for TB are at a high risk of developing active TB in the UK with many developing TB &gt;10 years after arrival to the UK.</a:t>
              </a:r>
              <a:endParaRPr/>
            </a:p>
          </p:txBody>
        </p:sp>
        <p:cxnSp>
          <p:nvCxnSpPr>
            <p:cNvPr id="588" name="Google Shape;588;p14"/>
            <p:cNvCxnSpPr/>
            <p:nvPr/>
          </p:nvCxnSpPr>
          <p:spPr>
            <a:xfrm>
              <a:off x="0" y="3114972"/>
              <a:ext cx="4629150" cy="0"/>
            </a:xfrm>
            <a:prstGeom prst="straightConnector1">
              <a:avLst/>
            </a:prstGeom>
            <a:solidFill>
              <a:srgbClr val="00CC65"/>
            </a:solidFill>
            <a:ln w="15875" cap="flat" cmpd="sng">
              <a:solidFill>
                <a:srgbClr val="00CC65"/>
              </a:solidFill>
              <a:prstDash val="solid"/>
              <a:round/>
              <a:headEnd type="none" w="sm" len="sm"/>
              <a:tailEnd type="none" w="sm" len="sm"/>
            </a:ln>
          </p:spPr>
        </p:cxnSp>
        <p:sp>
          <p:nvSpPr>
            <p:cNvPr id="589" name="Google Shape;589;p14"/>
            <p:cNvSpPr/>
            <p:nvPr/>
          </p:nvSpPr>
          <p:spPr>
            <a:xfrm>
              <a:off x="0" y="3114972"/>
              <a:ext cx="4629150" cy="155634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4"/>
            <p:cNvSpPr txBox="1"/>
            <p:nvPr/>
          </p:nvSpPr>
          <p:spPr>
            <a:xfrm>
              <a:off x="0" y="3114972"/>
              <a:ext cx="4629150" cy="1556345"/>
            </a:xfrm>
            <a:prstGeom prst="rect">
              <a:avLst/>
            </a:prstGeom>
            <a:noFill/>
            <a:ln>
              <a:noFill/>
            </a:ln>
          </p:spPr>
          <p:txBody>
            <a:bodyPr spcFirstLastPara="1" wrap="square" lIns="72375" tIns="72375" rIns="72375" bIns="72375" anchor="t" anchorCtr="0">
              <a:noAutofit/>
            </a:bodyPr>
            <a:lstStyle/>
            <a:p>
              <a:pPr marL="0" marR="0" lvl="0" indent="0" algn="l" rtl="0">
                <a:lnSpc>
                  <a:spcPct val="90000"/>
                </a:lnSpc>
                <a:spcBef>
                  <a:spcPts val="0"/>
                </a:spcBef>
                <a:spcAft>
                  <a:spcPts val="0"/>
                </a:spcAft>
                <a:buClr>
                  <a:schemeClr val="dk1"/>
                </a:buClr>
                <a:buSzPts val="1900"/>
                <a:buFont typeface="Calibri"/>
                <a:buNone/>
              </a:pPr>
              <a:r>
                <a:rPr lang="en-GB" sz="1900">
                  <a:solidFill>
                    <a:schemeClr val="dk1"/>
                  </a:solidFill>
                  <a:latin typeface="Calibri"/>
                  <a:ea typeface="Calibri"/>
                  <a:cs typeface="Calibri"/>
                  <a:sym typeface="Calibri"/>
                </a:rPr>
                <a:t>Vulnerable migrants, including asylum seekers, have additional risks for developing TB – conditions during journey to UK, poor living conditions in UK, barriers to accessing healthcare, malnutrition, stigma.</a:t>
              </a:r>
              <a:endParaRPr/>
            </a:p>
          </p:txBody>
        </p:sp>
      </p:grpSp>
      <p:pic>
        <p:nvPicPr>
          <p:cNvPr id="591" name="Google Shape;591;p14" descr="a column chart showing the percentage of migrants in kent and the south east by country of origin. Most migrants come from the middle east and asia and the least from Ireland as well as Antarctica, Oceania and Australasia. "/>
          <p:cNvPicPr preferRelativeResize="0"/>
          <p:nvPr/>
        </p:nvPicPr>
        <p:blipFill rotWithShape="1">
          <a:blip r:embed="rId3">
            <a:alphaModFix/>
          </a:blip>
          <a:srcRect/>
          <a:stretch/>
        </p:blipFill>
        <p:spPr>
          <a:xfrm>
            <a:off x="381000" y="1470660"/>
            <a:ext cx="6629400" cy="3899462"/>
          </a:xfrm>
          <a:prstGeom prst="rect">
            <a:avLst/>
          </a:prstGeom>
          <a:noFill/>
          <a:ln>
            <a:noFill/>
          </a:ln>
        </p:spPr>
      </p:pic>
      <p:sp>
        <p:nvSpPr>
          <p:cNvPr id="592" name="Google Shape;592;p14"/>
          <p:cNvSpPr txBox="1"/>
          <p:nvPr/>
        </p:nvSpPr>
        <p:spPr>
          <a:xfrm>
            <a:off x="361685" y="5387340"/>
            <a:ext cx="5734315" cy="1117935"/>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GB" sz="1100">
                <a:solidFill>
                  <a:schemeClr val="dk1"/>
                </a:solidFill>
                <a:latin typeface="Calibri"/>
                <a:ea typeface="Calibri"/>
                <a:cs typeface="Calibri"/>
                <a:sym typeface="Calibri"/>
              </a:rPr>
              <a:t>Proportion (%) of migrants in Kent and Medway, by country of origin, 2021. </a:t>
            </a:r>
            <a:r>
              <a:rPr lang="en-GB" sz="1100" i="1">
                <a:solidFill>
                  <a:schemeClr val="dk1"/>
                </a:solidFill>
                <a:latin typeface="Calibri"/>
                <a:ea typeface="Calibri"/>
                <a:cs typeface="Calibri"/>
                <a:sym typeface="Calibri"/>
              </a:rPr>
              <a:t>Prepared by KPHO (LS), November 2024</a:t>
            </a:r>
            <a:endParaRPr/>
          </a:p>
          <a:p>
            <a:pPr marL="0" marR="0" lvl="0" indent="0" algn="l" rtl="0">
              <a:lnSpc>
                <a:spcPct val="107000"/>
              </a:lnSpc>
              <a:spcBef>
                <a:spcPts val="800"/>
              </a:spcBef>
              <a:spcAft>
                <a:spcPts val="0"/>
              </a:spcAft>
              <a:buNone/>
            </a:pPr>
            <a:endParaRPr sz="1100" i="1">
              <a:solidFill>
                <a:schemeClr val="dk1"/>
              </a:solidFill>
              <a:latin typeface="Calibri"/>
              <a:ea typeface="Calibri"/>
              <a:cs typeface="Calibri"/>
              <a:sym typeface="Calibri"/>
            </a:endParaRPr>
          </a:p>
          <a:p>
            <a:pPr marL="0" marR="0" lvl="0" indent="0" algn="l" rtl="0">
              <a:spcBef>
                <a:spcPts val="800"/>
              </a:spcBef>
              <a:spcAft>
                <a:spcPts val="0"/>
              </a:spcAft>
              <a:buNone/>
            </a:pPr>
            <a:endParaRPr sz="1800">
              <a:solidFill>
                <a:schemeClr val="dk1"/>
              </a:solidFill>
              <a:latin typeface="Calibri"/>
              <a:ea typeface="Calibri"/>
              <a:cs typeface="Calibri"/>
              <a:sym typeface="Calibri"/>
            </a:endParaRPr>
          </a:p>
        </p:txBody>
      </p:sp>
      <p:sp>
        <p:nvSpPr>
          <p:cNvPr id="593" name="Google Shape;593;p14"/>
          <p:cNvSpPr txBox="1"/>
          <p:nvPr/>
        </p:nvSpPr>
        <p:spPr>
          <a:xfrm>
            <a:off x="180842" y="6398619"/>
            <a:ext cx="6096000"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100" u="sng">
                <a:solidFill>
                  <a:schemeClr val="lt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Tuberculosis (TB): migrant health guide - GOV.UK</a:t>
            </a:r>
            <a:endParaRPr sz="1100" u="sng">
              <a:solidFill>
                <a:schemeClr val="lt1"/>
              </a:solidFill>
              <a:latin typeface="Calibri"/>
              <a:ea typeface="Calibri"/>
              <a:cs typeface="Calibri"/>
              <a:sym typeface="Calibri"/>
            </a:endParaRPr>
          </a:p>
          <a:p>
            <a:pPr marL="0" marR="0" lvl="0" indent="0" algn="l" rtl="0">
              <a:spcBef>
                <a:spcPts val="0"/>
              </a:spcBef>
              <a:spcAft>
                <a:spcPts val="0"/>
              </a:spcAft>
              <a:buNone/>
            </a:pPr>
            <a:r>
              <a:rPr lang="en-GB" sz="1100" u="sng">
                <a:solidFill>
                  <a:schemeClr val="lt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Tackling TB in inclusion health groups: a toolkit for a multi-agency approach - GOV.UK</a:t>
            </a:r>
            <a:endParaRPr sz="1100" u="sng">
              <a:solidFill>
                <a:schemeClr val="lt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15"/>
          <p:cNvSpPr txBox="1">
            <a:spLocks noGrp="1"/>
          </p:cNvSpPr>
          <p:nvPr>
            <p:ph type="title" idx="4294967295"/>
          </p:nvPr>
        </p:nvSpPr>
        <p:spPr>
          <a:xfrm>
            <a:off x="1247775" y="285750"/>
            <a:ext cx="10058400" cy="793750"/>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3F3F3F"/>
              </a:buClr>
              <a:buSzPts val="4400"/>
              <a:buFont typeface="Calibri"/>
              <a:buNone/>
            </a:pPr>
            <a:r>
              <a:rPr lang="en-GB" sz="4400"/>
              <a:t>Migrant Population – active TB screening</a:t>
            </a:r>
            <a:endParaRPr/>
          </a:p>
        </p:txBody>
      </p:sp>
      <p:grpSp>
        <p:nvGrpSpPr>
          <p:cNvPr id="600" name="Google Shape;600;p15">
            <a:extLst>
              <a:ext uri="{C183D7F6-B498-43B3-948B-1728B52AA6E4}">
                <adec:decorative xmlns:adec="http://schemas.microsoft.com/office/drawing/2017/decorative" val="1"/>
              </a:ext>
            </a:extLst>
          </p:cNvPr>
          <p:cNvGrpSpPr/>
          <p:nvPr/>
        </p:nvGrpSpPr>
        <p:grpSpPr>
          <a:xfrm>
            <a:off x="1019175" y="1275333"/>
            <a:ext cx="10515600" cy="4672458"/>
            <a:chOff x="0" y="570"/>
            <a:chExt cx="10515600" cy="4672458"/>
          </a:xfrm>
        </p:grpSpPr>
        <p:cxnSp>
          <p:nvCxnSpPr>
            <p:cNvPr id="601" name="Google Shape;601;p15"/>
            <p:cNvCxnSpPr/>
            <p:nvPr/>
          </p:nvCxnSpPr>
          <p:spPr>
            <a:xfrm>
              <a:off x="0" y="570"/>
              <a:ext cx="10515600" cy="0"/>
            </a:xfrm>
            <a:prstGeom prst="straightConnector1">
              <a:avLst/>
            </a:prstGeom>
            <a:solidFill>
              <a:srgbClr val="00CC65"/>
            </a:solidFill>
            <a:ln w="15875" cap="flat" cmpd="sng">
              <a:solidFill>
                <a:srgbClr val="00CC65"/>
              </a:solidFill>
              <a:prstDash val="solid"/>
              <a:round/>
              <a:headEnd type="none" w="sm" len="sm"/>
              <a:tailEnd type="none" w="sm" len="sm"/>
            </a:ln>
          </p:spPr>
        </p:cxnSp>
        <p:sp>
          <p:nvSpPr>
            <p:cNvPr id="602" name="Google Shape;602;p15"/>
            <p:cNvSpPr/>
            <p:nvPr/>
          </p:nvSpPr>
          <p:spPr>
            <a:xfrm>
              <a:off x="0" y="570"/>
              <a:ext cx="10515600" cy="93449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5"/>
            <p:cNvSpPr txBox="1"/>
            <p:nvPr/>
          </p:nvSpPr>
          <p:spPr>
            <a:xfrm>
              <a:off x="0" y="570"/>
              <a:ext cx="10515600" cy="934491"/>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chemeClr val="dk1"/>
                </a:buClr>
                <a:buSzPts val="1800"/>
                <a:buFont typeface="Calibri"/>
                <a:buNone/>
              </a:pPr>
              <a:r>
                <a:rPr lang="en-GB" sz="1800">
                  <a:solidFill>
                    <a:schemeClr val="dk1"/>
                  </a:solidFill>
                  <a:latin typeface="Calibri"/>
                  <a:ea typeface="Calibri"/>
                  <a:cs typeface="Calibri"/>
                  <a:sym typeface="Calibri"/>
                </a:rPr>
                <a:t>Active TB screening should take place before entry to the UK, but those arriving via unofficial routes will not be screened.</a:t>
              </a:r>
              <a:endParaRPr/>
            </a:p>
          </p:txBody>
        </p:sp>
        <p:cxnSp>
          <p:nvCxnSpPr>
            <p:cNvPr id="604" name="Google Shape;604;p15"/>
            <p:cNvCxnSpPr/>
            <p:nvPr/>
          </p:nvCxnSpPr>
          <p:spPr>
            <a:xfrm>
              <a:off x="0" y="935062"/>
              <a:ext cx="10515600" cy="0"/>
            </a:xfrm>
            <a:prstGeom prst="straightConnector1">
              <a:avLst/>
            </a:prstGeom>
            <a:solidFill>
              <a:srgbClr val="00CC65"/>
            </a:solidFill>
            <a:ln w="15875" cap="flat" cmpd="sng">
              <a:solidFill>
                <a:srgbClr val="00CC65"/>
              </a:solidFill>
              <a:prstDash val="solid"/>
              <a:round/>
              <a:headEnd type="none" w="sm" len="sm"/>
              <a:tailEnd type="none" w="sm" len="sm"/>
            </a:ln>
          </p:spPr>
        </p:cxnSp>
        <p:sp>
          <p:nvSpPr>
            <p:cNvPr id="605" name="Google Shape;605;p15"/>
            <p:cNvSpPr/>
            <p:nvPr/>
          </p:nvSpPr>
          <p:spPr>
            <a:xfrm>
              <a:off x="0" y="935062"/>
              <a:ext cx="10515600" cy="93449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5"/>
            <p:cNvSpPr txBox="1"/>
            <p:nvPr/>
          </p:nvSpPr>
          <p:spPr>
            <a:xfrm>
              <a:off x="0" y="935062"/>
              <a:ext cx="10515600" cy="934491"/>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chemeClr val="dk1"/>
                </a:buClr>
                <a:buSzPts val="1800"/>
                <a:buFont typeface="Calibri"/>
                <a:buNone/>
              </a:pPr>
              <a:r>
                <a:rPr lang="en-GB" sz="1800">
                  <a:solidFill>
                    <a:schemeClr val="dk1"/>
                  </a:solidFill>
                  <a:latin typeface="Calibri"/>
                  <a:ea typeface="Calibri"/>
                  <a:cs typeface="Calibri"/>
                  <a:sym typeface="Calibri"/>
                </a:rPr>
                <a:t>Adult asylum seekers will need to register with a GP and have an initial health assessment. Lack of data around how often this takes place in primary care, and if screening for TB is prioritised.</a:t>
              </a:r>
              <a:endParaRPr/>
            </a:p>
          </p:txBody>
        </p:sp>
        <p:cxnSp>
          <p:nvCxnSpPr>
            <p:cNvPr id="607" name="Google Shape;607;p15"/>
            <p:cNvCxnSpPr/>
            <p:nvPr/>
          </p:nvCxnSpPr>
          <p:spPr>
            <a:xfrm>
              <a:off x="0" y="1869554"/>
              <a:ext cx="10515600" cy="0"/>
            </a:xfrm>
            <a:prstGeom prst="straightConnector1">
              <a:avLst/>
            </a:prstGeom>
            <a:solidFill>
              <a:srgbClr val="00CC65"/>
            </a:solidFill>
            <a:ln w="15875" cap="flat" cmpd="sng">
              <a:solidFill>
                <a:srgbClr val="00CC65"/>
              </a:solidFill>
              <a:prstDash val="solid"/>
              <a:round/>
              <a:headEnd type="none" w="sm" len="sm"/>
              <a:tailEnd type="none" w="sm" len="sm"/>
            </a:ln>
          </p:spPr>
        </p:cxnSp>
        <p:sp>
          <p:nvSpPr>
            <p:cNvPr id="608" name="Google Shape;608;p15"/>
            <p:cNvSpPr/>
            <p:nvPr/>
          </p:nvSpPr>
          <p:spPr>
            <a:xfrm>
              <a:off x="0" y="1869554"/>
              <a:ext cx="10515600" cy="93449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5"/>
            <p:cNvSpPr txBox="1"/>
            <p:nvPr/>
          </p:nvSpPr>
          <p:spPr>
            <a:xfrm>
              <a:off x="0" y="1869554"/>
              <a:ext cx="10515600" cy="934491"/>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chemeClr val="dk1"/>
                </a:buClr>
                <a:buSzPts val="1800"/>
                <a:buFont typeface="Calibri"/>
                <a:buNone/>
              </a:pPr>
              <a:r>
                <a:rPr lang="en-GB" sz="1800">
                  <a:solidFill>
                    <a:schemeClr val="dk1"/>
                  </a:solidFill>
                  <a:latin typeface="Calibri"/>
                  <a:ea typeface="Calibri"/>
                  <a:cs typeface="Calibri"/>
                  <a:sym typeface="Calibri"/>
                </a:rPr>
                <a:t>Unaccompanied asylum-seeking children are screened for both active and latent TB during their IHA which generally takes place (statutory requirement).</a:t>
              </a:r>
              <a:endParaRPr/>
            </a:p>
          </p:txBody>
        </p:sp>
        <p:cxnSp>
          <p:nvCxnSpPr>
            <p:cNvPr id="610" name="Google Shape;610;p15"/>
            <p:cNvCxnSpPr/>
            <p:nvPr/>
          </p:nvCxnSpPr>
          <p:spPr>
            <a:xfrm>
              <a:off x="0" y="2804045"/>
              <a:ext cx="10515600" cy="0"/>
            </a:xfrm>
            <a:prstGeom prst="straightConnector1">
              <a:avLst/>
            </a:prstGeom>
            <a:solidFill>
              <a:srgbClr val="00CC65"/>
            </a:solidFill>
            <a:ln w="15875" cap="flat" cmpd="sng">
              <a:solidFill>
                <a:srgbClr val="00CC65"/>
              </a:solidFill>
              <a:prstDash val="solid"/>
              <a:round/>
              <a:headEnd type="none" w="sm" len="sm"/>
              <a:tailEnd type="none" w="sm" len="sm"/>
            </a:ln>
          </p:spPr>
        </p:cxnSp>
        <p:sp>
          <p:nvSpPr>
            <p:cNvPr id="611" name="Google Shape;611;p15"/>
            <p:cNvSpPr/>
            <p:nvPr/>
          </p:nvSpPr>
          <p:spPr>
            <a:xfrm>
              <a:off x="0" y="2804045"/>
              <a:ext cx="10515600" cy="93449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5"/>
            <p:cNvSpPr txBox="1"/>
            <p:nvPr/>
          </p:nvSpPr>
          <p:spPr>
            <a:xfrm>
              <a:off x="0" y="2804045"/>
              <a:ext cx="10515600" cy="934491"/>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chemeClr val="dk1"/>
                </a:buClr>
                <a:buSzPts val="1800"/>
                <a:buFont typeface="Calibri"/>
                <a:buNone/>
              </a:pPr>
              <a:r>
                <a:rPr lang="en-GB" sz="1800">
                  <a:solidFill>
                    <a:schemeClr val="dk1"/>
                  </a:solidFill>
                  <a:latin typeface="Calibri"/>
                  <a:ea typeface="Calibri"/>
                  <a:cs typeface="Calibri"/>
                  <a:sym typeface="Calibri"/>
                </a:rPr>
                <a:t>At Napier Barracks, a GP outreach clinic is in place where everyone is offered a screening questionnaire for TB. </a:t>
              </a:r>
              <a:endParaRPr/>
            </a:p>
          </p:txBody>
        </p:sp>
        <p:cxnSp>
          <p:nvCxnSpPr>
            <p:cNvPr id="613" name="Google Shape;613;p15"/>
            <p:cNvCxnSpPr/>
            <p:nvPr/>
          </p:nvCxnSpPr>
          <p:spPr>
            <a:xfrm>
              <a:off x="0" y="3738537"/>
              <a:ext cx="10515600" cy="0"/>
            </a:xfrm>
            <a:prstGeom prst="straightConnector1">
              <a:avLst/>
            </a:prstGeom>
            <a:solidFill>
              <a:srgbClr val="00CC65"/>
            </a:solidFill>
            <a:ln w="15875" cap="flat" cmpd="sng">
              <a:solidFill>
                <a:srgbClr val="00CC65"/>
              </a:solidFill>
              <a:prstDash val="solid"/>
              <a:round/>
              <a:headEnd type="none" w="sm" len="sm"/>
              <a:tailEnd type="none" w="sm" len="sm"/>
            </a:ln>
          </p:spPr>
        </p:cxnSp>
        <p:sp>
          <p:nvSpPr>
            <p:cNvPr id="614" name="Google Shape;614;p15"/>
            <p:cNvSpPr/>
            <p:nvPr/>
          </p:nvSpPr>
          <p:spPr>
            <a:xfrm>
              <a:off x="0" y="3738537"/>
              <a:ext cx="10515600" cy="93449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5"/>
            <p:cNvSpPr txBox="1"/>
            <p:nvPr/>
          </p:nvSpPr>
          <p:spPr>
            <a:xfrm>
              <a:off x="0" y="3738537"/>
              <a:ext cx="10515600" cy="934491"/>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chemeClr val="dk1"/>
                </a:buClr>
                <a:buSzPts val="1800"/>
                <a:buFont typeface="Calibri"/>
                <a:buNone/>
              </a:pPr>
              <a:r>
                <a:rPr lang="en-GB" sz="1800">
                  <a:solidFill>
                    <a:schemeClr val="dk1"/>
                  </a:solidFill>
                  <a:latin typeface="Calibri"/>
                  <a:ea typeface="Calibri"/>
                  <a:cs typeface="Calibri"/>
                  <a:sym typeface="Calibri"/>
                </a:rPr>
                <a:t>Issues identified – no clear arrangement for who should screen new entrants, barriers for patients attending appointments, lack of TB awareness in accommodation settings, short-notice relocation out of area affecting continuity of care, lack of social support for cases needing treatment.</a:t>
              </a:r>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p16"/>
          <p:cNvSpPr txBox="1">
            <a:spLocks noGrp="1"/>
          </p:cNvSpPr>
          <p:nvPr>
            <p:ph type="title" idx="4294967295"/>
          </p:nvPr>
        </p:nvSpPr>
        <p:spPr>
          <a:xfrm>
            <a:off x="1066800" y="371475"/>
            <a:ext cx="10058400" cy="850900"/>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3F3F3F"/>
              </a:buClr>
              <a:buSzPts val="4400"/>
              <a:buFont typeface="Calibri"/>
              <a:buNone/>
            </a:pPr>
            <a:r>
              <a:rPr lang="en-GB" sz="4400"/>
              <a:t>Migrant Population – latent TB screening</a:t>
            </a:r>
            <a:endParaRPr/>
          </a:p>
        </p:txBody>
      </p:sp>
      <p:grpSp>
        <p:nvGrpSpPr>
          <p:cNvPr id="622" name="Google Shape;622;p16">
            <a:extLst>
              <a:ext uri="{C183D7F6-B498-43B3-948B-1728B52AA6E4}">
                <adec:decorative xmlns:adec="http://schemas.microsoft.com/office/drawing/2017/decorative" val="1"/>
              </a:ext>
            </a:extLst>
          </p:cNvPr>
          <p:cNvGrpSpPr/>
          <p:nvPr/>
        </p:nvGrpSpPr>
        <p:grpSpPr>
          <a:xfrm>
            <a:off x="514352" y="1476716"/>
            <a:ext cx="5324474" cy="4464955"/>
            <a:chOff x="0" y="1928"/>
            <a:chExt cx="5324474" cy="4464955"/>
          </a:xfrm>
        </p:grpSpPr>
        <p:cxnSp>
          <p:nvCxnSpPr>
            <p:cNvPr id="623" name="Google Shape;623;p16"/>
            <p:cNvCxnSpPr/>
            <p:nvPr/>
          </p:nvCxnSpPr>
          <p:spPr>
            <a:xfrm>
              <a:off x="0" y="1928"/>
              <a:ext cx="5324474" cy="0"/>
            </a:xfrm>
            <a:prstGeom prst="straightConnector1">
              <a:avLst/>
            </a:prstGeom>
            <a:solidFill>
              <a:srgbClr val="00CC65"/>
            </a:solidFill>
            <a:ln w="15875" cap="flat" cmpd="sng">
              <a:solidFill>
                <a:srgbClr val="00CC65"/>
              </a:solidFill>
              <a:prstDash val="solid"/>
              <a:round/>
              <a:headEnd type="none" w="sm" len="sm"/>
              <a:tailEnd type="none" w="sm" len="sm"/>
            </a:ln>
          </p:spPr>
        </p:cxnSp>
        <p:sp>
          <p:nvSpPr>
            <p:cNvPr id="624" name="Google Shape;624;p16"/>
            <p:cNvSpPr/>
            <p:nvPr/>
          </p:nvSpPr>
          <p:spPr>
            <a:xfrm>
              <a:off x="0" y="1928"/>
              <a:ext cx="5324474" cy="83244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6"/>
            <p:cNvSpPr txBox="1"/>
            <p:nvPr/>
          </p:nvSpPr>
          <p:spPr>
            <a:xfrm>
              <a:off x="0" y="1928"/>
              <a:ext cx="5324474" cy="832447"/>
            </a:xfrm>
            <a:prstGeom prst="rect">
              <a:avLst/>
            </a:prstGeom>
            <a:noFill/>
            <a:ln>
              <a:noFill/>
            </a:ln>
          </p:spPr>
          <p:txBody>
            <a:bodyPr spcFirstLastPara="1" wrap="square" lIns="60950" tIns="60950" rIns="60950" bIns="60950" anchor="t" anchorCtr="0">
              <a:noAutofit/>
            </a:bodyPr>
            <a:lstStyle/>
            <a:p>
              <a:pPr marL="0" marR="0" lvl="0" indent="0" algn="l" rtl="0">
                <a:lnSpc>
                  <a:spcPct val="90000"/>
                </a:lnSpc>
                <a:spcBef>
                  <a:spcPts val="0"/>
                </a:spcBef>
                <a:spcAft>
                  <a:spcPts val="0"/>
                </a:spcAft>
                <a:buClr>
                  <a:schemeClr val="dk1"/>
                </a:buClr>
                <a:buSzPts val="1600"/>
                <a:buFont typeface="Calibri"/>
                <a:buNone/>
              </a:pPr>
              <a:r>
                <a:rPr lang="en-GB" sz="1600">
                  <a:solidFill>
                    <a:schemeClr val="dk1"/>
                  </a:solidFill>
                  <a:latin typeface="Calibri"/>
                  <a:ea typeface="Calibri"/>
                  <a:cs typeface="Calibri"/>
                  <a:sym typeface="Calibri"/>
                </a:rPr>
                <a:t>NICE – all those from a high-incidence country should be offered screening for LTBI.</a:t>
              </a:r>
              <a:endParaRPr/>
            </a:p>
          </p:txBody>
        </p:sp>
        <p:cxnSp>
          <p:nvCxnSpPr>
            <p:cNvPr id="626" name="Google Shape;626;p16"/>
            <p:cNvCxnSpPr/>
            <p:nvPr/>
          </p:nvCxnSpPr>
          <p:spPr>
            <a:xfrm>
              <a:off x="0" y="834375"/>
              <a:ext cx="5324474" cy="0"/>
            </a:xfrm>
            <a:prstGeom prst="straightConnector1">
              <a:avLst/>
            </a:prstGeom>
            <a:solidFill>
              <a:srgbClr val="00CC65"/>
            </a:solidFill>
            <a:ln w="15875" cap="flat" cmpd="sng">
              <a:solidFill>
                <a:srgbClr val="00CC65"/>
              </a:solidFill>
              <a:prstDash val="solid"/>
              <a:round/>
              <a:headEnd type="none" w="sm" len="sm"/>
              <a:tailEnd type="none" w="sm" len="sm"/>
            </a:ln>
          </p:spPr>
        </p:cxnSp>
        <p:sp>
          <p:nvSpPr>
            <p:cNvPr id="627" name="Google Shape;627;p16"/>
            <p:cNvSpPr/>
            <p:nvPr/>
          </p:nvSpPr>
          <p:spPr>
            <a:xfrm>
              <a:off x="0" y="834375"/>
              <a:ext cx="5324474" cy="83244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6"/>
            <p:cNvSpPr txBox="1"/>
            <p:nvPr/>
          </p:nvSpPr>
          <p:spPr>
            <a:xfrm>
              <a:off x="0" y="834375"/>
              <a:ext cx="5324474" cy="832447"/>
            </a:xfrm>
            <a:prstGeom prst="rect">
              <a:avLst/>
            </a:prstGeom>
            <a:noFill/>
            <a:ln>
              <a:noFill/>
            </a:ln>
          </p:spPr>
          <p:txBody>
            <a:bodyPr spcFirstLastPara="1" wrap="square" lIns="60950" tIns="60950" rIns="60950" bIns="60950" anchor="t" anchorCtr="0">
              <a:noAutofit/>
            </a:bodyPr>
            <a:lstStyle/>
            <a:p>
              <a:pPr marL="0" marR="0" lvl="0" indent="0" algn="l" rtl="0">
                <a:lnSpc>
                  <a:spcPct val="90000"/>
                </a:lnSpc>
                <a:spcBef>
                  <a:spcPts val="0"/>
                </a:spcBef>
                <a:spcAft>
                  <a:spcPts val="0"/>
                </a:spcAft>
                <a:buClr>
                  <a:schemeClr val="dk1"/>
                </a:buClr>
                <a:buSzPts val="1600"/>
                <a:buFont typeface="Calibri"/>
                <a:buNone/>
              </a:pPr>
              <a:r>
                <a:rPr lang="en-GB" sz="1600">
                  <a:solidFill>
                    <a:schemeClr val="dk1"/>
                  </a:solidFill>
                  <a:latin typeface="Calibri"/>
                  <a:ea typeface="Calibri"/>
                  <a:cs typeface="Calibri"/>
                  <a:sym typeface="Calibri"/>
                </a:rPr>
                <a:t>No arrangement in place in K&amp;M.</a:t>
              </a:r>
              <a:endParaRPr/>
            </a:p>
          </p:txBody>
        </p:sp>
        <p:cxnSp>
          <p:nvCxnSpPr>
            <p:cNvPr id="629" name="Google Shape;629;p16"/>
            <p:cNvCxnSpPr/>
            <p:nvPr/>
          </p:nvCxnSpPr>
          <p:spPr>
            <a:xfrm>
              <a:off x="0" y="1666822"/>
              <a:ext cx="5324474" cy="0"/>
            </a:xfrm>
            <a:prstGeom prst="straightConnector1">
              <a:avLst/>
            </a:prstGeom>
            <a:solidFill>
              <a:srgbClr val="00CC65"/>
            </a:solidFill>
            <a:ln w="15875" cap="flat" cmpd="sng">
              <a:solidFill>
                <a:srgbClr val="00CC65"/>
              </a:solidFill>
              <a:prstDash val="solid"/>
              <a:round/>
              <a:headEnd type="none" w="sm" len="sm"/>
              <a:tailEnd type="none" w="sm" len="sm"/>
            </a:ln>
          </p:spPr>
        </p:cxnSp>
        <p:sp>
          <p:nvSpPr>
            <p:cNvPr id="630" name="Google Shape;630;p16"/>
            <p:cNvSpPr/>
            <p:nvPr/>
          </p:nvSpPr>
          <p:spPr>
            <a:xfrm>
              <a:off x="0" y="1666822"/>
              <a:ext cx="5324474" cy="83244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6"/>
            <p:cNvSpPr txBox="1"/>
            <p:nvPr/>
          </p:nvSpPr>
          <p:spPr>
            <a:xfrm>
              <a:off x="0" y="1666822"/>
              <a:ext cx="5324474" cy="832447"/>
            </a:xfrm>
            <a:prstGeom prst="rect">
              <a:avLst/>
            </a:prstGeom>
            <a:noFill/>
            <a:ln>
              <a:noFill/>
            </a:ln>
          </p:spPr>
          <p:txBody>
            <a:bodyPr spcFirstLastPara="1" wrap="square" lIns="60950" tIns="60950" rIns="60950" bIns="60950" anchor="t" anchorCtr="0">
              <a:noAutofit/>
            </a:bodyPr>
            <a:lstStyle/>
            <a:p>
              <a:pPr marL="0" marR="0" lvl="0" indent="0" algn="l" rtl="0">
                <a:lnSpc>
                  <a:spcPct val="90000"/>
                </a:lnSpc>
                <a:spcBef>
                  <a:spcPts val="0"/>
                </a:spcBef>
                <a:spcAft>
                  <a:spcPts val="0"/>
                </a:spcAft>
                <a:buClr>
                  <a:schemeClr val="dk1"/>
                </a:buClr>
                <a:buSzPts val="1600"/>
                <a:buFont typeface="Calibri"/>
                <a:buNone/>
              </a:pPr>
              <a:r>
                <a:rPr lang="en-GB" sz="1600">
                  <a:solidFill>
                    <a:schemeClr val="dk1"/>
                  </a:solidFill>
                  <a:latin typeface="Calibri"/>
                  <a:ea typeface="Calibri"/>
                  <a:cs typeface="Calibri"/>
                  <a:sym typeface="Calibri"/>
                </a:rPr>
                <a:t>Modelling by KPHO, based on the NHSE LTBI testing and treatment programme 2021 data in 5 CCGs most similar to K&amp;M.</a:t>
              </a:r>
              <a:endParaRPr/>
            </a:p>
          </p:txBody>
        </p:sp>
        <p:cxnSp>
          <p:nvCxnSpPr>
            <p:cNvPr id="632" name="Google Shape;632;p16"/>
            <p:cNvCxnSpPr/>
            <p:nvPr/>
          </p:nvCxnSpPr>
          <p:spPr>
            <a:xfrm>
              <a:off x="0" y="2499269"/>
              <a:ext cx="5324474" cy="0"/>
            </a:xfrm>
            <a:prstGeom prst="straightConnector1">
              <a:avLst/>
            </a:prstGeom>
            <a:solidFill>
              <a:srgbClr val="00CC65"/>
            </a:solidFill>
            <a:ln w="15875" cap="flat" cmpd="sng">
              <a:solidFill>
                <a:srgbClr val="00CC65"/>
              </a:solidFill>
              <a:prstDash val="solid"/>
              <a:round/>
              <a:headEnd type="none" w="sm" len="sm"/>
              <a:tailEnd type="none" w="sm" len="sm"/>
            </a:ln>
          </p:spPr>
        </p:cxnSp>
        <p:sp>
          <p:nvSpPr>
            <p:cNvPr id="633" name="Google Shape;633;p16"/>
            <p:cNvSpPr/>
            <p:nvPr/>
          </p:nvSpPr>
          <p:spPr>
            <a:xfrm>
              <a:off x="0" y="2499269"/>
              <a:ext cx="5324474" cy="83244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6"/>
            <p:cNvSpPr txBox="1"/>
            <p:nvPr/>
          </p:nvSpPr>
          <p:spPr>
            <a:xfrm>
              <a:off x="0" y="2499269"/>
              <a:ext cx="5324474" cy="832447"/>
            </a:xfrm>
            <a:prstGeom prst="rect">
              <a:avLst/>
            </a:prstGeom>
            <a:noFill/>
            <a:ln>
              <a:noFill/>
            </a:ln>
          </p:spPr>
          <p:txBody>
            <a:bodyPr spcFirstLastPara="1" wrap="square" lIns="60950" tIns="60950" rIns="60950" bIns="60950" anchor="t" anchorCtr="0">
              <a:noAutofit/>
            </a:bodyPr>
            <a:lstStyle/>
            <a:p>
              <a:pPr marL="0" marR="0" lvl="0" indent="0" algn="l" rtl="0">
                <a:lnSpc>
                  <a:spcPct val="90000"/>
                </a:lnSpc>
                <a:spcBef>
                  <a:spcPts val="0"/>
                </a:spcBef>
                <a:spcAft>
                  <a:spcPts val="0"/>
                </a:spcAft>
                <a:buClr>
                  <a:schemeClr val="dk1"/>
                </a:buClr>
                <a:buSzPts val="1600"/>
                <a:buFont typeface="Calibri"/>
                <a:buNone/>
              </a:pPr>
              <a:r>
                <a:rPr lang="en-GB" sz="1600">
                  <a:solidFill>
                    <a:schemeClr val="dk1"/>
                  </a:solidFill>
                  <a:latin typeface="Calibri"/>
                  <a:ea typeface="Calibri"/>
                  <a:cs typeface="Calibri"/>
                  <a:sym typeface="Calibri"/>
                </a:rPr>
                <a:t>High uncertainty in the modelled numbers.</a:t>
              </a:r>
              <a:endParaRPr/>
            </a:p>
          </p:txBody>
        </p:sp>
        <p:cxnSp>
          <p:nvCxnSpPr>
            <p:cNvPr id="635" name="Google Shape;635;p16"/>
            <p:cNvCxnSpPr/>
            <p:nvPr/>
          </p:nvCxnSpPr>
          <p:spPr>
            <a:xfrm>
              <a:off x="0" y="3331717"/>
              <a:ext cx="5324474" cy="0"/>
            </a:xfrm>
            <a:prstGeom prst="straightConnector1">
              <a:avLst/>
            </a:prstGeom>
            <a:solidFill>
              <a:srgbClr val="00CC65"/>
            </a:solidFill>
            <a:ln w="15875" cap="flat" cmpd="sng">
              <a:solidFill>
                <a:srgbClr val="00CC65"/>
              </a:solidFill>
              <a:prstDash val="solid"/>
              <a:round/>
              <a:headEnd type="none" w="sm" len="sm"/>
              <a:tailEnd type="none" w="sm" len="sm"/>
            </a:ln>
          </p:spPr>
        </p:cxnSp>
        <p:sp>
          <p:nvSpPr>
            <p:cNvPr id="636" name="Google Shape;636;p16"/>
            <p:cNvSpPr/>
            <p:nvPr/>
          </p:nvSpPr>
          <p:spPr>
            <a:xfrm>
              <a:off x="0" y="3331717"/>
              <a:ext cx="5319274" cy="113516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6"/>
            <p:cNvSpPr txBox="1"/>
            <p:nvPr/>
          </p:nvSpPr>
          <p:spPr>
            <a:xfrm>
              <a:off x="0" y="3331717"/>
              <a:ext cx="5319274" cy="1135166"/>
            </a:xfrm>
            <a:prstGeom prst="rect">
              <a:avLst/>
            </a:prstGeom>
            <a:noFill/>
            <a:ln>
              <a:noFill/>
            </a:ln>
          </p:spPr>
          <p:txBody>
            <a:bodyPr spcFirstLastPara="1" wrap="square" lIns="60950" tIns="60950" rIns="60950" bIns="60950" anchor="t" anchorCtr="0">
              <a:noAutofit/>
            </a:bodyPr>
            <a:lstStyle/>
            <a:p>
              <a:pPr marL="0" marR="0" lvl="0" indent="0" algn="l" rtl="0">
                <a:lnSpc>
                  <a:spcPct val="90000"/>
                </a:lnSpc>
                <a:spcBef>
                  <a:spcPts val="0"/>
                </a:spcBef>
                <a:spcAft>
                  <a:spcPts val="0"/>
                </a:spcAft>
                <a:buClr>
                  <a:schemeClr val="dk1"/>
                </a:buClr>
                <a:buSzPts val="1600"/>
                <a:buFont typeface="Calibri"/>
                <a:buNone/>
              </a:pPr>
              <a:r>
                <a:rPr lang="en-GB" sz="1600">
                  <a:solidFill>
                    <a:schemeClr val="dk1"/>
                  </a:solidFill>
                  <a:latin typeface="Calibri"/>
                  <a:ea typeface="Calibri"/>
                  <a:cs typeface="Calibri"/>
                  <a:sym typeface="Calibri"/>
                </a:rPr>
                <a:t>Other factors to consider – GP registrations to identify those eligible, accessible testing locations in the community, culturally sensitive information, training of HCWs on latent TB, laboratory and TB service capacity, funding for case management.  </a:t>
              </a:r>
              <a:endParaRPr/>
            </a:p>
          </p:txBody>
        </p:sp>
      </p:grpSp>
      <p:grpSp>
        <p:nvGrpSpPr>
          <p:cNvPr id="638" name="Google Shape;638;p16" descr="Smart graphic showing flow from migrants eligible for test to those tested and screened to those positive."/>
          <p:cNvGrpSpPr/>
          <p:nvPr/>
        </p:nvGrpSpPr>
        <p:grpSpPr>
          <a:xfrm>
            <a:off x="5955869" y="1853188"/>
            <a:ext cx="6090510" cy="3712010"/>
            <a:chOff x="-330631" y="0"/>
            <a:chExt cx="6090510" cy="3712010"/>
          </a:xfrm>
        </p:grpSpPr>
        <p:sp>
          <p:nvSpPr>
            <p:cNvPr id="639" name="Google Shape;639;p16"/>
            <p:cNvSpPr/>
            <p:nvPr/>
          </p:nvSpPr>
          <p:spPr>
            <a:xfrm>
              <a:off x="-330631" y="0"/>
              <a:ext cx="5429245" cy="1113603"/>
            </a:xfrm>
            <a:prstGeom prst="roundRect">
              <a:avLst>
                <a:gd name="adj" fmla="val 10000"/>
              </a:avLst>
            </a:prstGeom>
            <a:solidFill>
              <a:srgbClr val="0BA193"/>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6"/>
            <p:cNvSpPr txBox="1"/>
            <p:nvPr/>
          </p:nvSpPr>
          <p:spPr>
            <a:xfrm>
              <a:off x="-298015" y="32616"/>
              <a:ext cx="4027034" cy="1048371"/>
            </a:xfrm>
            <a:prstGeom prst="rect">
              <a:avLst/>
            </a:prstGeom>
            <a:noFill/>
            <a:ln>
              <a:noFill/>
            </a:ln>
          </p:spPr>
          <p:txBody>
            <a:bodyPr spcFirstLastPara="1" wrap="square" lIns="80000" tIns="80000" rIns="80000" bIns="80000" anchor="ctr" anchorCtr="0">
              <a:noAutofit/>
            </a:bodyPr>
            <a:lstStyle/>
            <a:p>
              <a:pPr marL="0" marR="0" lvl="0" indent="0" algn="l" rtl="0">
                <a:lnSpc>
                  <a:spcPct val="90000"/>
                </a:lnSpc>
                <a:spcBef>
                  <a:spcPts val="0"/>
                </a:spcBef>
                <a:spcAft>
                  <a:spcPts val="0"/>
                </a:spcAft>
                <a:buClr>
                  <a:schemeClr val="lt1"/>
                </a:buClr>
                <a:buSzPts val="2100"/>
                <a:buFont typeface="Calibri"/>
                <a:buNone/>
              </a:pPr>
              <a:r>
                <a:rPr lang="en-GB" sz="2100">
                  <a:solidFill>
                    <a:schemeClr val="lt1"/>
                  </a:solidFill>
                  <a:latin typeface="Calibri"/>
                  <a:ea typeface="Calibri"/>
                  <a:cs typeface="Calibri"/>
                  <a:sym typeface="Calibri"/>
                </a:rPr>
                <a:t>6,414 </a:t>
              </a:r>
              <a:r>
                <a:rPr lang="en-GB" sz="1600">
                  <a:solidFill>
                    <a:schemeClr val="lt1"/>
                  </a:solidFill>
                  <a:latin typeface="Calibri"/>
                  <a:ea typeface="Calibri"/>
                  <a:cs typeface="Calibri"/>
                  <a:sym typeface="Calibri"/>
                </a:rPr>
                <a:t>(2,932 – 12,094) </a:t>
              </a:r>
              <a:r>
                <a:rPr lang="en-GB" sz="2100">
                  <a:solidFill>
                    <a:schemeClr val="lt1"/>
                  </a:solidFill>
                  <a:latin typeface="Calibri"/>
                  <a:ea typeface="Calibri"/>
                  <a:cs typeface="Calibri"/>
                  <a:sym typeface="Calibri"/>
                </a:rPr>
                <a:t>migrants identified each year eligible for test</a:t>
              </a:r>
              <a:endParaRPr/>
            </a:p>
          </p:txBody>
        </p:sp>
        <p:sp>
          <p:nvSpPr>
            <p:cNvPr id="641" name="Google Shape;641;p16"/>
            <p:cNvSpPr/>
            <p:nvPr/>
          </p:nvSpPr>
          <p:spPr>
            <a:xfrm>
              <a:off x="76561" y="1299203"/>
              <a:ext cx="5429245" cy="1113603"/>
            </a:xfrm>
            <a:prstGeom prst="roundRect">
              <a:avLst>
                <a:gd name="adj" fmla="val 10000"/>
              </a:avLst>
            </a:prstGeom>
            <a:solidFill>
              <a:srgbClr val="0BA193"/>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6"/>
            <p:cNvSpPr txBox="1"/>
            <p:nvPr/>
          </p:nvSpPr>
          <p:spPr>
            <a:xfrm>
              <a:off x="109177" y="1331819"/>
              <a:ext cx="4033383" cy="1048371"/>
            </a:xfrm>
            <a:prstGeom prst="rect">
              <a:avLst/>
            </a:prstGeom>
            <a:noFill/>
            <a:ln>
              <a:noFill/>
            </a:ln>
          </p:spPr>
          <p:txBody>
            <a:bodyPr spcFirstLastPara="1" wrap="square" lIns="80000" tIns="80000" rIns="80000" bIns="80000" anchor="ctr" anchorCtr="0">
              <a:noAutofit/>
            </a:bodyPr>
            <a:lstStyle/>
            <a:p>
              <a:pPr marL="0" marR="0" lvl="0" indent="0" algn="l" rtl="0">
                <a:lnSpc>
                  <a:spcPct val="90000"/>
                </a:lnSpc>
                <a:spcBef>
                  <a:spcPts val="0"/>
                </a:spcBef>
                <a:spcAft>
                  <a:spcPts val="0"/>
                </a:spcAft>
                <a:buClr>
                  <a:schemeClr val="lt1"/>
                </a:buClr>
                <a:buSzPts val="2100"/>
                <a:buFont typeface="Calibri"/>
                <a:buNone/>
              </a:pPr>
              <a:r>
                <a:rPr lang="en-GB" sz="2100">
                  <a:solidFill>
                    <a:schemeClr val="lt1"/>
                  </a:solidFill>
                  <a:latin typeface="Calibri"/>
                  <a:ea typeface="Calibri"/>
                  <a:cs typeface="Calibri"/>
                  <a:sym typeface="Calibri"/>
                </a:rPr>
                <a:t>6.29% </a:t>
              </a:r>
              <a:r>
                <a:rPr lang="en-GB" sz="1600">
                  <a:solidFill>
                    <a:schemeClr val="lt1"/>
                  </a:solidFill>
                  <a:latin typeface="Calibri"/>
                  <a:ea typeface="Calibri"/>
                  <a:cs typeface="Calibri"/>
                  <a:sym typeface="Calibri"/>
                </a:rPr>
                <a:t>(3.27% - 12.53%)</a:t>
              </a:r>
              <a:r>
                <a:rPr lang="en-GB" sz="2100">
                  <a:solidFill>
                    <a:schemeClr val="lt1"/>
                  </a:solidFill>
                  <a:latin typeface="Calibri"/>
                  <a:ea typeface="Calibri"/>
                  <a:cs typeface="Calibri"/>
                  <a:sym typeface="Calibri"/>
                </a:rPr>
                <a:t> tested = </a:t>
              </a:r>
              <a:br>
                <a:rPr lang="en-GB" sz="2100">
                  <a:solidFill>
                    <a:schemeClr val="lt1"/>
                  </a:solidFill>
                  <a:latin typeface="Calibri"/>
                  <a:ea typeface="Calibri"/>
                  <a:cs typeface="Calibri"/>
                  <a:sym typeface="Calibri"/>
                </a:rPr>
              </a:br>
              <a:r>
                <a:rPr lang="en-GB" sz="2100">
                  <a:solidFill>
                    <a:schemeClr val="lt1"/>
                  </a:solidFill>
                  <a:latin typeface="Calibri"/>
                  <a:ea typeface="Calibri"/>
                  <a:cs typeface="Calibri"/>
                  <a:sym typeface="Calibri"/>
                </a:rPr>
                <a:t>404 </a:t>
              </a:r>
              <a:r>
                <a:rPr lang="en-GB" sz="1600">
                  <a:solidFill>
                    <a:schemeClr val="lt1"/>
                  </a:solidFill>
                  <a:latin typeface="Calibri"/>
                  <a:ea typeface="Calibri"/>
                  <a:cs typeface="Calibri"/>
                  <a:sym typeface="Calibri"/>
                </a:rPr>
                <a:t>(212 – 802) </a:t>
              </a:r>
              <a:r>
                <a:rPr lang="en-GB" sz="2100">
                  <a:solidFill>
                    <a:schemeClr val="lt1"/>
                  </a:solidFill>
                  <a:latin typeface="Calibri"/>
                  <a:ea typeface="Calibri"/>
                  <a:cs typeface="Calibri"/>
                  <a:sym typeface="Calibri"/>
                </a:rPr>
                <a:t>screened </a:t>
              </a:r>
              <a:endParaRPr/>
            </a:p>
          </p:txBody>
        </p:sp>
        <p:sp>
          <p:nvSpPr>
            <p:cNvPr id="643" name="Google Shape;643;p16"/>
            <p:cNvSpPr/>
            <p:nvPr/>
          </p:nvSpPr>
          <p:spPr>
            <a:xfrm>
              <a:off x="636876" y="2598407"/>
              <a:ext cx="5123003" cy="1113603"/>
            </a:xfrm>
            <a:prstGeom prst="roundRect">
              <a:avLst>
                <a:gd name="adj" fmla="val 10000"/>
              </a:avLst>
            </a:prstGeom>
            <a:solidFill>
              <a:srgbClr val="0BA193"/>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6"/>
            <p:cNvSpPr txBox="1"/>
            <p:nvPr/>
          </p:nvSpPr>
          <p:spPr>
            <a:xfrm>
              <a:off x="669492" y="2631023"/>
              <a:ext cx="3802197" cy="1048371"/>
            </a:xfrm>
            <a:prstGeom prst="rect">
              <a:avLst/>
            </a:prstGeom>
            <a:noFill/>
            <a:ln>
              <a:noFill/>
            </a:ln>
          </p:spPr>
          <p:txBody>
            <a:bodyPr spcFirstLastPara="1" wrap="square" lIns="83800" tIns="83800" rIns="83800" bIns="83800" anchor="ctr" anchorCtr="0">
              <a:noAutofit/>
            </a:bodyPr>
            <a:lstStyle/>
            <a:p>
              <a:pPr marL="0" marR="0" lvl="0" indent="0" algn="l" rtl="0">
                <a:lnSpc>
                  <a:spcPct val="90000"/>
                </a:lnSpc>
                <a:spcBef>
                  <a:spcPts val="0"/>
                </a:spcBef>
                <a:spcAft>
                  <a:spcPts val="0"/>
                </a:spcAft>
                <a:buClr>
                  <a:schemeClr val="lt1"/>
                </a:buClr>
                <a:buSzPts val="2200"/>
                <a:buFont typeface="Calibri"/>
                <a:buNone/>
              </a:pPr>
              <a:r>
                <a:rPr lang="en-GB" sz="2200">
                  <a:solidFill>
                    <a:schemeClr val="lt1"/>
                  </a:solidFill>
                  <a:latin typeface="Calibri"/>
                  <a:ea typeface="Calibri"/>
                  <a:cs typeface="Calibri"/>
                  <a:sym typeface="Calibri"/>
                </a:rPr>
                <a:t>20.68% </a:t>
              </a:r>
              <a:r>
                <a:rPr lang="en-GB" sz="1600">
                  <a:solidFill>
                    <a:schemeClr val="lt1"/>
                  </a:solidFill>
                  <a:latin typeface="Calibri"/>
                  <a:ea typeface="Calibri"/>
                  <a:cs typeface="Calibri"/>
                  <a:sym typeface="Calibri"/>
                </a:rPr>
                <a:t>(11.3% - 33.1%) </a:t>
              </a:r>
              <a:r>
                <a:rPr lang="en-GB" sz="2200">
                  <a:solidFill>
                    <a:schemeClr val="lt1"/>
                  </a:solidFill>
                  <a:latin typeface="Calibri"/>
                  <a:ea typeface="Calibri"/>
                  <a:cs typeface="Calibri"/>
                  <a:sym typeface="Calibri"/>
                </a:rPr>
                <a:t>positive = 83 </a:t>
              </a:r>
              <a:r>
                <a:rPr lang="en-GB" sz="1600">
                  <a:solidFill>
                    <a:schemeClr val="lt1"/>
                  </a:solidFill>
                  <a:latin typeface="Calibri"/>
                  <a:ea typeface="Calibri"/>
                  <a:cs typeface="Calibri"/>
                  <a:sym typeface="Calibri"/>
                </a:rPr>
                <a:t>(46-134) </a:t>
              </a:r>
              <a:r>
                <a:rPr lang="en-GB" sz="2200">
                  <a:solidFill>
                    <a:schemeClr val="lt1"/>
                  </a:solidFill>
                  <a:latin typeface="Calibri"/>
                  <a:ea typeface="Calibri"/>
                  <a:cs typeface="Calibri"/>
                  <a:sym typeface="Calibri"/>
                </a:rPr>
                <a:t>positive for latent TB</a:t>
              </a:r>
              <a:endParaRPr/>
            </a:p>
          </p:txBody>
        </p:sp>
        <p:sp>
          <p:nvSpPr>
            <p:cNvPr id="645" name="Google Shape;645;p16"/>
            <p:cNvSpPr/>
            <p:nvPr/>
          </p:nvSpPr>
          <p:spPr>
            <a:xfrm>
              <a:off x="3967579" y="844482"/>
              <a:ext cx="723842" cy="723842"/>
            </a:xfrm>
            <a:prstGeom prst="downArrow">
              <a:avLst>
                <a:gd name="adj1" fmla="val 55000"/>
                <a:gd name="adj2" fmla="val 45000"/>
              </a:avLst>
            </a:prstGeom>
            <a:solidFill>
              <a:srgbClr val="CFD7E7">
                <a:alpha val="89803"/>
              </a:srgbClr>
            </a:solidFill>
            <a:ln w="15875" cap="flat" cmpd="sng">
              <a:solidFill>
                <a:srgbClr val="CFD7E7">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6"/>
            <p:cNvSpPr txBox="1"/>
            <p:nvPr/>
          </p:nvSpPr>
          <p:spPr>
            <a:xfrm>
              <a:off x="4130443" y="844482"/>
              <a:ext cx="398114" cy="544691"/>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chemeClr val="dk1"/>
                </a:buClr>
                <a:buSzPts val="3300"/>
                <a:buFont typeface="Calibri"/>
                <a:buNone/>
              </a:pPr>
              <a:endParaRPr sz="3300">
                <a:solidFill>
                  <a:schemeClr val="dk1"/>
                </a:solidFill>
                <a:latin typeface="Calibri"/>
                <a:ea typeface="Calibri"/>
                <a:cs typeface="Calibri"/>
                <a:sym typeface="Calibri"/>
              </a:endParaRPr>
            </a:p>
          </p:txBody>
        </p:sp>
        <p:sp>
          <p:nvSpPr>
            <p:cNvPr id="647" name="Google Shape;647;p16"/>
            <p:cNvSpPr/>
            <p:nvPr/>
          </p:nvSpPr>
          <p:spPr>
            <a:xfrm>
              <a:off x="4374772" y="2136262"/>
              <a:ext cx="723842" cy="723842"/>
            </a:xfrm>
            <a:prstGeom prst="downArrow">
              <a:avLst>
                <a:gd name="adj1" fmla="val 55000"/>
                <a:gd name="adj2" fmla="val 45000"/>
              </a:avLst>
            </a:prstGeom>
            <a:solidFill>
              <a:srgbClr val="CFD7E7">
                <a:alpha val="89803"/>
              </a:srgbClr>
            </a:solidFill>
            <a:ln w="15875" cap="flat" cmpd="sng">
              <a:solidFill>
                <a:srgbClr val="CFD7E7">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6"/>
            <p:cNvSpPr txBox="1"/>
            <p:nvPr/>
          </p:nvSpPr>
          <p:spPr>
            <a:xfrm>
              <a:off x="4537636" y="2136262"/>
              <a:ext cx="398114" cy="544691"/>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chemeClr val="dk1"/>
                </a:buClr>
                <a:buSzPts val="3300"/>
                <a:buFont typeface="Calibri"/>
                <a:buNone/>
              </a:pPr>
              <a:endParaRPr sz="3300">
                <a:solidFill>
                  <a:schemeClr val="dk1"/>
                </a:solidFill>
                <a:latin typeface="Calibri"/>
                <a:ea typeface="Calibri"/>
                <a:cs typeface="Calibri"/>
                <a:sym typeface="Calibri"/>
              </a:endParaRPr>
            </a:p>
          </p:txBody>
        </p:sp>
      </p:grpSp>
      <p:sp>
        <p:nvSpPr>
          <p:cNvPr id="649" name="Google Shape;649;p16"/>
          <p:cNvSpPr txBox="1"/>
          <p:nvPr/>
        </p:nvSpPr>
        <p:spPr>
          <a:xfrm>
            <a:off x="190500" y="6389747"/>
            <a:ext cx="6096000"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50" u="sng">
                <a:solidFill>
                  <a:schemeClr val="lt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NICE: Tuberculosis</a:t>
            </a:r>
            <a:endParaRPr sz="1050" u="sng">
              <a:solidFill>
                <a:schemeClr val="lt1"/>
              </a:solidFill>
              <a:latin typeface="Calibri"/>
              <a:ea typeface="Calibri"/>
              <a:cs typeface="Calibri"/>
              <a:sym typeface="Calibri"/>
            </a:endParaRPr>
          </a:p>
          <a:p>
            <a:pPr marL="0" marR="0" lvl="0" indent="0" algn="l" rtl="0">
              <a:spcBef>
                <a:spcPts val="0"/>
              </a:spcBef>
              <a:spcAft>
                <a:spcPts val="0"/>
              </a:spcAft>
              <a:buNone/>
            </a:pPr>
            <a:r>
              <a:rPr lang="en-GB" sz="1050" u="sng">
                <a:solidFill>
                  <a:schemeClr val="lt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NHS England » National latent tuberculosis infection testing and treatment programme</a:t>
            </a:r>
            <a:endParaRPr sz="1050">
              <a:solidFill>
                <a:schemeClr val="lt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17"/>
          <p:cNvSpPr txBox="1">
            <a:spLocks noGrp="1"/>
          </p:cNvSpPr>
          <p:nvPr>
            <p:ph type="title" idx="4294967295"/>
          </p:nvPr>
        </p:nvSpPr>
        <p:spPr>
          <a:xfrm>
            <a:off x="2233612" y="144263"/>
            <a:ext cx="7724775" cy="784225"/>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85000"/>
              </a:lnSpc>
              <a:spcBef>
                <a:spcPts val="0"/>
              </a:spcBef>
              <a:spcAft>
                <a:spcPts val="0"/>
              </a:spcAft>
              <a:buClr>
                <a:srgbClr val="3F3F3F"/>
              </a:buClr>
              <a:buSzPts val="4400"/>
              <a:buFont typeface="Calibri"/>
              <a:buNone/>
            </a:pPr>
            <a:r>
              <a:rPr lang="en-GB" sz="4400" dirty="0"/>
              <a:t>Summarised Recommendations (1)</a:t>
            </a:r>
            <a:endParaRPr dirty="0"/>
          </a:p>
        </p:txBody>
      </p:sp>
      <p:grpSp>
        <p:nvGrpSpPr>
          <p:cNvPr id="656" name="Google Shape;656;p17">
            <a:extLst>
              <a:ext uri="{C183D7F6-B498-43B3-948B-1728B52AA6E4}">
                <adec:decorative xmlns:adec="http://schemas.microsoft.com/office/drawing/2017/decorative" val="1"/>
              </a:ext>
            </a:extLst>
          </p:cNvPr>
          <p:cNvGrpSpPr/>
          <p:nvPr/>
        </p:nvGrpSpPr>
        <p:grpSpPr>
          <a:xfrm>
            <a:off x="252412" y="1084462"/>
            <a:ext cx="11734799" cy="1307700"/>
            <a:chOff x="0" y="4962"/>
            <a:chExt cx="11734799" cy="1307700"/>
          </a:xfrm>
        </p:grpSpPr>
        <p:sp>
          <p:nvSpPr>
            <p:cNvPr id="657" name="Google Shape;657;p17"/>
            <p:cNvSpPr/>
            <p:nvPr/>
          </p:nvSpPr>
          <p:spPr>
            <a:xfrm>
              <a:off x="0" y="4962"/>
              <a:ext cx="11734799" cy="479700"/>
            </a:xfrm>
            <a:prstGeom prst="roundRect">
              <a:avLst>
                <a:gd name="adj" fmla="val 16667"/>
              </a:avLst>
            </a:prstGeom>
            <a:solidFill>
              <a:srgbClr val="0BA193"/>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7"/>
            <p:cNvSpPr txBox="1"/>
            <p:nvPr/>
          </p:nvSpPr>
          <p:spPr>
            <a:xfrm>
              <a:off x="23417" y="28379"/>
              <a:ext cx="11687965" cy="432866"/>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chemeClr val="lt1"/>
                </a:buClr>
                <a:buSzPts val="2000"/>
                <a:buFont typeface="Calibri"/>
                <a:buNone/>
              </a:pPr>
              <a:r>
                <a:rPr lang="en-GB" sz="2000" b="1">
                  <a:solidFill>
                    <a:schemeClr val="lt1"/>
                  </a:solidFill>
                  <a:latin typeface="Calibri"/>
                  <a:ea typeface="Calibri"/>
                  <a:cs typeface="Calibri"/>
                  <a:sym typeface="Calibri"/>
                </a:rPr>
                <a:t>Epidemiology</a:t>
              </a:r>
              <a:endParaRPr sz="2000">
                <a:solidFill>
                  <a:schemeClr val="lt1"/>
                </a:solidFill>
                <a:latin typeface="Calibri"/>
                <a:ea typeface="Calibri"/>
                <a:cs typeface="Calibri"/>
                <a:sym typeface="Calibri"/>
              </a:endParaRPr>
            </a:p>
          </p:txBody>
        </p:sp>
        <p:sp>
          <p:nvSpPr>
            <p:cNvPr id="659" name="Google Shape;659;p17"/>
            <p:cNvSpPr/>
            <p:nvPr/>
          </p:nvSpPr>
          <p:spPr>
            <a:xfrm>
              <a:off x="0" y="484662"/>
              <a:ext cx="11734799" cy="828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7"/>
            <p:cNvSpPr txBox="1"/>
            <p:nvPr/>
          </p:nvSpPr>
          <p:spPr>
            <a:xfrm>
              <a:off x="0" y="484662"/>
              <a:ext cx="11734799" cy="828000"/>
            </a:xfrm>
            <a:prstGeom prst="rect">
              <a:avLst/>
            </a:prstGeom>
            <a:noFill/>
            <a:ln>
              <a:noFill/>
            </a:ln>
          </p:spPr>
          <p:txBody>
            <a:bodyPr spcFirstLastPara="1" wrap="square" lIns="372575" tIns="25400" rIns="142225" bIns="25400" anchor="t" anchorCtr="0">
              <a:noAutofit/>
            </a:bodyPr>
            <a:lstStyle/>
            <a:p>
              <a:pPr marL="171450" marR="0" lvl="1" indent="-171450" algn="l" rtl="0">
                <a:lnSpc>
                  <a:spcPct val="90000"/>
                </a:lnSpc>
                <a:spcBef>
                  <a:spcPts val="0"/>
                </a:spcBef>
                <a:spcAft>
                  <a:spcPts val="0"/>
                </a:spcAft>
                <a:buClr>
                  <a:schemeClr val="dk1"/>
                </a:buClr>
                <a:buSzPts val="1600"/>
                <a:buFont typeface="Calibri"/>
                <a:buChar char="•"/>
              </a:pPr>
              <a:r>
                <a:rPr lang="en-GB" sz="1600" b="0" i="0" u="none" strike="noStrike" cap="none">
                  <a:solidFill>
                    <a:schemeClr val="dk1"/>
                  </a:solidFill>
                  <a:latin typeface="Calibri"/>
                  <a:ea typeface="Calibri"/>
                  <a:cs typeface="Calibri"/>
                  <a:sym typeface="Calibri"/>
                </a:rPr>
                <a:t>Monitor the proportion of cases in those who have entered the UK recently </a:t>
              </a:r>
              <a:endParaRPr/>
            </a:p>
            <a:p>
              <a:pPr marL="171450" marR="0" lvl="1" indent="-171450" algn="l" rtl="0">
                <a:lnSpc>
                  <a:spcPct val="90000"/>
                </a:lnSpc>
                <a:spcBef>
                  <a:spcPts val="320"/>
                </a:spcBef>
                <a:spcAft>
                  <a:spcPts val="0"/>
                </a:spcAft>
                <a:buClr>
                  <a:schemeClr val="dk1"/>
                </a:buClr>
                <a:buSzPts val="1600"/>
                <a:buFont typeface="Calibri"/>
                <a:buChar char="•"/>
              </a:pPr>
              <a:r>
                <a:rPr lang="en-GB" sz="1600" b="0" i="0" u="none" strike="noStrike" cap="none">
                  <a:solidFill>
                    <a:schemeClr val="dk1"/>
                  </a:solidFill>
                  <a:latin typeface="Calibri"/>
                  <a:ea typeface="Calibri"/>
                  <a:cs typeface="Calibri"/>
                  <a:sym typeface="Calibri"/>
                </a:rPr>
                <a:t>Engage with OH to understand issues with pre-employment screening</a:t>
              </a:r>
              <a:endParaRPr/>
            </a:p>
            <a:p>
              <a:pPr marL="171450" marR="0" lvl="1" indent="-171450" algn="l" rtl="0">
                <a:lnSpc>
                  <a:spcPct val="90000"/>
                </a:lnSpc>
                <a:spcBef>
                  <a:spcPts val="320"/>
                </a:spcBef>
                <a:spcAft>
                  <a:spcPts val="0"/>
                </a:spcAft>
                <a:buClr>
                  <a:schemeClr val="dk1"/>
                </a:buClr>
                <a:buSzPts val="1600"/>
                <a:buFont typeface="Calibri"/>
                <a:buChar char="•"/>
              </a:pPr>
              <a:r>
                <a:rPr lang="en-GB" sz="1600" b="0" i="0" u="none" strike="noStrike" cap="none">
                  <a:solidFill>
                    <a:schemeClr val="dk1"/>
                  </a:solidFill>
                  <a:latin typeface="Calibri"/>
                  <a:ea typeface="Calibri"/>
                  <a:cs typeface="Calibri"/>
                  <a:sym typeface="Calibri"/>
                </a:rPr>
                <a:t>Focus on populations with social risk factors</a:t>
              </a:r>
              <a:endParaRPr/>
            </a:p>
          </p:txBody>
        </p:sp>
      </p:grpSp>
      <p:grpSp>
        <p:nvGrpSpPr>
          <p:cNvPr id="661" name="Google Shape;661;p17">
            <a:extLst>
              <a:ext uri="{C183D7F6-B498-43B3-948B-1728B52AA6E4}">
                <adec:decorative xmlns:adec="http://schemas.microsoft.com/office/drawing/2017/decorative" val="1"/>
              </a:ext>
            </a:extLst>
          </p:cNvPr>
          <p:cNvGrpSpPr/>
          <p:nvPr/>
        </p:nvGrpSpPr>
        <p:grpSpPr>
          <a:xfrm>
            <a:off x="290512" y="4557418"/>
            <a:ext cx="11863387" cy="1494828"/>
            <a:chOff x="0" y="99"/>
            <a:chExt cx="11863387" cy="1494828"/>
          </a:xfrm>
        </p:grpSpPr>
        <p:sp>
          <p:nvSpPr>
            <p:cNvPr id="662" name="Google Shape;662;p17"/>
            <p:cNvSpPr/>
            <p:nvPr/>
          </p:nvSpPr>
          <p:spPr>
            <a:xfrm>
              <a:off x="0" y="99"/>
              <a:ext cx="11863387" cy="406300"/>
            </a:xfrm>
            <a:prstGeom prst="roundRect">
              <a:avLst>
                <a:gd name="adj" fmla="val 16667"/>
              </a:avLst>
            </a:prstGeom>
            <a:solidFill>
              <a:srgbClr val="0BA193"/>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7"/>
            <p:cNvSpPr txBox="1"/>
            <p:nvPr/>
          </p:nvSpPr>
          <p:spPr>
            <a:xfrm>
              <a:off x="19834" y="19933"/>
              <a:ext cx="11823719" cy="366632"/>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chemeClr val="lt1"/>
                </a:buClr>
                <a:buSzPts val="2000"/>
                <a:buFont typeface="Calibri"/>
                <a:buNone/>
              </a:pPr>
              <a:r>
                <a:rPr lang="en-GB" sz="2000" b="1">
                  <a:solidFill>
                    <a:schemeClr val="lt1"/>
                  </a:solidFill>
                  <a:latin typeface="Calibri"/>
                  <a:ea typeface="Calibri"/>
                  <a:cs typeface="Calibri"/>
                  <a:sym typeface="Calibri"/>
                </a:rPr>
                <a:t>Access to Services</a:t>
              </a:r>
              <a:endParaRPr sz="2000">
                <a:solidFill>
                  <a:schemeClr val="lt1"/>
                </a:solidFill>
                <a:latin typeface="Calibri"/>
                <a:ea typeface="Calibri"/>
                <a:cs typeface="Calibri"/>
                <a:sym typeface="Calibri"/>
              </a:endParaRPr>
            </a:p>
          </p:txBody>
        </p:sp>
        <p:sp>
          <p:nvSpPr>
            <p:cNvPr id="664" name="Google Shape;664;p17"/>
            <p:cNvSpPr/>
            <p:nvPr/>
          </p:nvSpPr>
          <p:spPr>
            <a:xfrm>
              <a:off x="0" y="406399"/>
              <a:ext cx="11863387" cy="108852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7"/>
            <p:cNvSpPr txBox="1"/>
            <p:nvPr/>
          </p:nvSpPr>
          <p:spPr>
            <a:xfrm>
              <a:off x="0" y="406399"/>
              <a:ext cx="11863387" cy="1088528"/>
            </a:xfrm>
            <a:prstGeom prst="rect">
              <a:avLst/>
            </a:prstGeom>
            <a:noFill/>
            <a:ln>
              <a:noFill/>
            </a:ln>
          </p:spPr>
          <p:txBody>
            <a:bodyPr spcFirstLastPara="1" wrap="square" lIns="376650" tIns="20300" rIns="113775" bIns="20300" anchor="t" anchorCtr="0">
              <a:noAutofit/>
            </a:bodyPr>
            <a:lstStyle/>
            <a:p>
              <a:pPr marL="171450" marR="0" lvl="1" indent="-171450" algn="l" rtl="0">
                <a:lnSpc>
                  <a:spcPct val="90000"/>
                </a:lnSpc>
                <a:spcBef>
                  <a:spcPts val="0"/>
                </a:spcBef>
                <a:spcAft>
                  <a:spcPts val="0"/>
                </a:spcAft>
                <a:buClr>
                  <a:schemeClr val="dk1"/>
                </a:buClr>
                <a:buSzPts val="1600"/>
                <a:buFont typeface="Calibri"/>
                <a:buChar char="•"/>
              </a:pPr>
              <a:r>
                <a:rPr lang="en-GB" sz="1600" b="0" i="0" u="none" strike="noStrike" cap="none">
                  <a:solidFill>
                    <a:schemeClr val="dk1"/>
                  </a:solidFill>
                  <a:latin typeface="Calibri"/>
                  <a:ea typeface="Calibri"/>
                  <a:cs typeface="Calibri"/>
                  <a:sym typeface="Calibri"/>
                </a:rPr>
                <a:t>Ensure support in place for cases to travel to hospitals</a:t>
              </a:r>
              <a:endParaRPr/>
            </a:p>
            <a:p>
              <a:pPr marL="171450" marR="0" lvl="1" indent="-171450" algn="l" rtl="0">
                <a:lnSpc>
                  <a:spcPct val="90000"/>
                </a:lnSpc>
                <a:spcBef>
                  <a:spcPts val="320"/>
                </a:spcBef>
                <a:spcAft>
                  <a:spcPts val="0"/>
                </a:spcAft>
                <a:buClr>
                  <a:schemeClr val="dk1"/>
                </a:buClr>
                <a:buSzPts val="1600"/>
                <a:buFont typeface="Calibri"/>
                <a:buChar char="•"/>
              </a:pPr>
              <a:r>
                <a:rPr lang="en-GB" sz="1600" b="0" i="0" u="none" strike="noStrike" cap="none">
                  <a:solidFill>
                    <a:schemeClr val="dk1"/>
                  </a:solidFill>
                  <a:latin typeface="Calibri"/>
                  <a:ea typeface="Calibri"/>
                  <a:cs typeface="Calibri"/>
                  <a:sym typeface="Calibri"/>
                </a:rPr>
                <a:t>Explore need for community TB clinic in East Kent, given the large geography</a:t>
              </a:r>
              <a:endParaRPr/>
            </a:p>
            <a:p>
              <a:pPr marL="171450" marR="0" lvl="1" indent="-171450" algn="l" rtl="0">
                <a:lnSpc>
                  <a:spcPct val="90000"/>
                </a:lnSpc>
                <a:spcBef>
                  <a:spcPts val="320"/>
                </a:spcBef>
                <a:spcAft>
                  <a:spcPts val="0"/>
                </a:spcAft>
                <a:buClr>
                  <a:schemeClr val="dk1"/>
                </a:buClr>
                <a:buSzPts val="1600"/>
                <a:buFont typeface="Calibri"/>
                <a:buChar char="•"/>
              </a:pPr>
              <a:r>
                <a:rPr lang="en-GB" sz="1600" b="0" i="0" u="none" strike="noStrike" cap="none">
                  <a:solidFill>
                    <a:schemeClr val="dk1"/>
                  </a:solidFill>
                  <a:latin typeface="Calibri"/>
                  <a:ea typeface="Calibri"/>
                  <a:cs typeface="Calibri"/>
                  <a:sym typeface="Calibri"/>
                </a:rPr>
                <a:t>Review referral pathways to TB services and consider a centralised system</a:t>
              </a:r>
              <a:endParaRPr/>
            </a:p>
            <a:p>
              <a:pPr marL="171450" marR="0" lvl="1" indent="-171450" algn="l" rtl="0">
                <a:lnSpc>
                  <a:spcPct val="90000"/>
                </a:lnSpc>
                <a:spcBef>
                  <a:spcPts val="320"/>
                </a:spcBef>
                <a:spcAft>
                  <a:spcPts val="0"/>
                </a:spcAft>
                <a:buClr>
                  <a:schemeClr val="dk1"/>
                </a:buClr>
                <a:buSzPts val="1600"/>
                <a:buFont typeface="Calibri"/>
                <a:buChar char="•"/>
              </a:pPr>
              <a:r>
                <a:rPr lang="en-GB" sz="1600" b="0" i="0" u="none" strike="noStrike" cap="none">
                  <a:solidFill>
                    <a:schemeClr val="dk1"/>
                  </a:solidFill>
                  <a:latin typeface="Calibri"/>
                  <a:ea typeface="Calibri"/>
                  <a:cs typeface="Calibri"/>
                  <a:sym typeface="Calibri"/>
                </a:rPr>
                <a:t>Improve public and healthcare professional awareness of TB symptoms to improve early diagnosis</a:t>
              </a:r>
              <a:endParaRPr/>
            </a:p>
          </p:txBody>
        </p:sp>
      </p:grpSp>
      <p:grpSp>
        <p:nvGrpSpPr>
          <p:cNvPr id="666" name="Google Shape;666;p17">
            <a:extLst>
              <a:ext uri="{C183D7F6-B498-43B3-948B-1728B52AA6E4}">
                <adec:decorative xmlns:adec="http://schemas.microsoft.com/office/drawing/2017/decorative" val="1"/>
              </a:ext>
            </a:extLst>
          </p:cNvPr>
          <p:cNvGrpSpPr/>
          <p:nvPr/>
        </p:nvGrpSpPr>
        <p:grpSpPr>
          <a:xfrm>
            <a:off x="252412" y="2699148"/>
            <a:ext cx="11782425" cy="1343820"/>
            <a:chOff x="0" y="0"/>
            <a:chExt cx="11782425" cy="1343820"/>
          </a:xfrm>
        </p:grpSpPr>
        <p:sp>
          <p:nvSpPr>
            <p:cNvPr id="667" name="Google Shape;667;p17"/>
            <p:cNvSpPr/>
            <p:nvPr/>
          </p:nvSpPr>
          <p:spPr>
            <a:xfrm>
              <a:off x="0" y="0"/>
              <a:ext cx="11782425" cy="524160"/>
            </a:xfrm>
            <a:prstGeom prst="roundRect">
              <a:avLst>
                <a:gd name="adj" fmla="val 16667"/>
              </a:avLst>
            </a:prstGeom>
            <a:solidFill>
              <a:srgbClr val="0BA193"/>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7"/>
            <p:cNvSpPr txBox="1"/>
            <p:nvPr/>
          </p:nvSpPr>
          <p:spPr>
            <a:xfrm>
              <a:off x="25587" y="25587"/>
              <a:ext cx="11731251" cy="472986"/>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chemeClr val="lt1"/>
                </a:buClr>
                <a:buSzPts val="2000"/>
                <a:buFont typeface="Calibri"/>
                <a:buNone/>
              </a:pPr>
              <a:r>
                <a:rPr lang="en-GB" sz="2000" b="1">
                  <a:solidFill>
                    <a:schemeClr val="lt1"/>
                  </a:solidFill>
                  <a:latin typeface="Calibri"/>
                  <a:ea typeface="Calibri"/>
                  <a:cs typeface="Calibri"/>
                  <a:sym typeface="Calibri"/>
                </a:rPr>
                <a:t>Diagnosis and Treatment</a:t>
              </a:r>
              <a:endParaRPr sz="2000">
                <a:solidFill>
                  <a:schemeClr val="lt1"/>
                </a:solidFill>
                <a:latin typeface="Calibri"/>
                <a:ea typeface="Calibri"/>
                <a:cs typeface="Calibri"/>
                <a:sym typeface="Calibri"/>
              </a:endParaRPr>
            </a:p>
          </p:txBody>
        </p:sp>
        <p:sp>
          <p:nvSpPr>
            <p:cNvPr id="669" name="Google Shape;669;p17"/>
            <p:cNvSpPr/>
            <p:nvPr/>
          </p:nvSpPr>
          <p:spPr>
            <a:xfrm>
              <a:off x="0" y="532380"/>
              <a:ext cx="11782425" cy="81144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7"/>
            <p:cNvSpPr txBox="1"/>
            <p:nvPr/>
          </p:nvSpPr>
          <p:spPr>
            <a:xfrm>
              <a:off x="0" y="532380"/>
              <a:ext cx="11782425" cy="811440"/>
            </a:xfrm>
            <a:prstGeom prst="rect">
              <a:avLst/>
            </a:prstGeom>
            <a:noFill/>
            <a:ln>
              <a:noFill/>
            </a:ln>
          </p:spPr>
          <p:txBody>
            <a:bodyPr spcFirstLastPara="1" wrap="square" lIns="374075" tIns="20300" rIns="113775" bIns="20300" anchor="t" anchorCtr="0">
              <a:noAutofit/>
            </a:bodyPr>
            <a:lstStyle/>
            <a:p>
              <a:pPr marL="171450" marR="0" lvl="1" indent="-171450" algn="l" rtl="0">
                <a:lnSpc>
                  <a:spcPct val="90000"/>
                </a:lnSpc>
                <a:spcBef>
                  <a:spcPts val="0"/>
                </a:spcBef>
                <a:spcAft>
                  <a:spcPts val="0"/>
                </a:spcAft>
                <a:buClr>
                  <a:schemeClr val="dk1"/>
                </a:buClr>
                <a:buSzPts val="1600"/>
                <a:buFont typeface="Calibri"/>
                <a:buChar char="•"/>
              </a:pPr>
              <a:r>
                <a:rPr lang="en-GB" sz="1600" b="0" i="0" u="none" strike="noStrike" cap="none">
                  <a:solidFill>
                    <a:schemeClr val="dk1"/>
                  </a:solidFill>
                  <a:latin typeface="Calibri"/>
                  <a:ea typeface="Calibri"/>
                  <a:cs typeface="Calibri"/>
                  <a:sym typeface="Calibri"/>
                </a:rPr>
                <a:t>Ensure all TB cases offered a HIV test</a:t>
              </a:r>
              <a:endParaRPr/>
            </a:p>
            <a:p>
              <a:pPr marL="171450" marR="0" lvl="1" indent="-171450" algn="l" rtl="0">
                <a:lnSpc>
                  <a:spcPct val="90000"/>
                </a:lnSpc>
                <a:spcBef>
                  <a:spcPts val="320"/>
                </a:spcBef>
                <a:spcAft>
                  <a:spcPts val="0"/>
                </a:spcAft>
                <a:buClr>
                  <a:schemeClr val="dk1"/>
                </a:buClr>
                <a:buSzPts val="1600"/>
                <a:buFont typeface="Calibri"/>
                <a:buChar char="•"/>
              </a:pPr>
              <a:r>
                <a:rPr lang="en-GB" sz="1600" b="0" i="0" u="none" strike="noStrike" cap="none">
                  <a:solidFill>
                    <a:schemeClr val="dk1"/>
                  </a:solidFill>
                  <a:latin typeface="Calibri"/>
                  <a:ea typeface="Calibri"/>
                  <a:cs typeface="Calibri"/>
                  <a:sym typeface="Calibri"/>
                </a:rPr>
                <a:t>Ongoing review of delays in cohort review with implementation of local actions to reduce delays</a:t>
              </a:r>
              <a:endParaRPr/>
            </a:p>
            <a:p>
              <a:pPr marL="171450" marR="0" lvl="1" indent="-171450" algn="l" rtl="0">
                <a:lnSpc>
                  <a:spcPct val="90000"/>
                </a:lnSpc>
                <a:spcBef>
                  <a:spcPts val="320"/>
                </a:spcBef>
                <a:spcAft>
                  <a:spcPts val="0"/>
                </a:spcAft>
                <a:buClr>
                  <a:schemeClr val="dk1"/>
                </a:buClr>
                <a:buSzPts val="1600"/>
                <a:buFont typeface="Calibri"/>
                <a:buChar char="•"/>
              </a:pPr>
              <a:r>
                <a:rPr lang="en-GB" sz="1600" b="0" i="0" u="none" strike="noStrike" cap="none">
                  <a:solidFill>
                    <a:schemeClr val="dk1"/>
                  </a:solidFill>
                  <a:latin typeface="Calibri"/>
                  <a:ea typeface="Calibri"/>
                  <a:cs typeface="Calibri"/>
                  <a:sym typeface="Calibri"/>
                </a:rPr>
                <a:t>Explore local diagnostic testing in Medway and East Kent</a:t>
              </a:r>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Google Shape;675;p18"/>
          <p:cNvSpPr txBox="1">
            <a:spLocks noGrp="1"/>
          </p:cNvSpPr>
          <p:nvPr>
            <p:ph type="title" idx="4294967295"/>
          </p:nvPr>
        </p:nvSpPr>
        <p:spPr>
          <a:xfrm>
            <a:off x="2062162" y="211337"/>
            <a:ext cx="7896225" cy="75565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85000"/>
              </a:lnSpc>
              <a:spcBef>
                <a:spcPts val="0"/>
              </a:spcBef>
              <a:spcAft>
                <a:spcPts val="0"/>
              </a:spcAft>
              <a:buClr>
                <a:srgbClr val="3F3F3F"/>
              </a:buClr>
              <a:buSzPts val="4400"/>
              <a:buFont typeface="Calibri"/>
              <a:buNone/>
            </a:pPr>
            <a:r>
              <a:rPr lang="en-GB" sz="4400" dirty="0"/>
              <a:t>Summarised Recommendations (2)</a:t>
            </a:r>
            <a:endParaRPr dirty="0"/>
          </a:p>
        </p:txBody>
      </p:sp>
      <p:grpSp>
        <p:nvGrpSpPr>
          <p:cNvPr id="676" name="Google Shape;676;p18">
            <a:extLst>
              <a:ext uri="{C183D7F6-B498-43B3-948B-1728B52AA6E4}">
                <adec:decorative xmlns:adec="http://schemas.microsoft.com/office/drawing/2017/decorative" val="1"/>
              </a:ext>
            </a:extLst>
          </p:cNvPr>
          <p:cNvGrpSpPr/>
          <p:nvPr/>
        </p:nvGrpSpPr>
        <p:grpSpPr>
          <a:xfrm>
            <a:off x="314325" y="1017923"/>
            <a:ext cx="11544300" cy="1464987"/>
            <a:chOff x="0" y="1725"/>
            <a:chExt cx="11544300" cy="1464987"/>
          </a:xfrm>
        </p:grpSpPr>
        <p:sp>
          <p:nvSpPr>
            <p:cNvPr id="677" name="Google Shape;677;p18"/>
            <p:cNvSpPr/>
            <p:nvPr/>
          </p:nvSpPr>
          <p:spPr>
            <a:xfrm>
              <a:off x="0" y="1725"/>
              <a:ext cx="11544300" cy="335555"/>
            </a:xfrm>
            <a:prstGeom prst="roundRect">
              <a:avLst>
                <a:gd name="adj" fmla="val 16667"/>
              </a:avLst>
            </a:prstGeom>
            <a:solidFill>
              <a:srgbClr val="0BA193"/>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8"/>
            <p:cNvSpPr txBox="1"/>
            <p:nvPr/>
          </p:nvSpPr>
          <p:spPr>
            <a:xfrm>
              <a:off x="16380" y="18105"/>
              <a:ext cx="11511540" cy="302795"/>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chemeClr val="lt1"/>
                </a:buClr>
                <a:buSzPts val="2000"/>
                <a:buFont typeface="Calibri"/>
                <a:buNone/>
              </a:pPr>
              <a:r>
                <a:rPr lang="en-GB" sz="2000" b="1">
                  <a:solidFill>
                    <a:schemeClr val="lt1"/>
                  </a:solidFill>
                  <a:latin typeface="Calibri"/>
                  <a:ea typeface="Calibri"/>
                  <a:cs typeface="Calibri"/>
                  <a:sym typeface="Calibri"/>
                </a:rPr>
                <a:t>Commissioning</a:t>
              </a:r>
              <a:endParaRPr sz="2000">
                <a:solidFill>
                  <a:schemeClr val="lt1"/>
                </a:solidFill>
                <a:latin typeface="Calibri"/>
                <a:ea typeface="Calibri"/>
                <a:cs typeface="Calibri"/>
                <a:sym typeface="Calibri"/>
              </a:endParaRPr>
            </a:p>
          </p:txBody>
        </p:sp>
        <p:sp>
          <p:nvSpPr>
            <p:cNvPr id="679" name="Google Shape;679;p18"/>
            <p:cNvSpPr/>
            <p:nvPr/>
          </p:nvSpPr>
          <p:spPr>
            <a:xfrm>
              <a:off x="0" y="337281"/>
              <a:ext cx="11544300" cy="112943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8"/>
            <p:cNvSpPr txBox="1"/>
            <p:nvPr/>
          </p:nvSpPr>
          <p:spPr>
            <a:xfrm>
              <a:off x="0" y="337281"/>
              <a:ext cx="11544300" cy="1129431"/>
            </a:xfrm>
            <a:prstGeom prst="rect">
              <a:avLst/>
            </a:prstGeom>
            <a:noFill/>
            <a:ln>
              <a:noFill/>
            </a:ln>
          </p:spPr>
          <p:txBody>
            <a:bodyPr spcFirstLastPara="1" wrap="square" lIns="366525" tIns="20300" rIns="113775" bIns="20300" anchor="t" anchorCtr="0">
              <a:noAutofit/>
            </a:bodyPr>
            <a:lstStyle/>
            <a:p>
              <a:pPr marL="171450" marR="0" lvl="1" indent="-171450" algn="l" rtl="0">
                <a:lnSpc>
                  <a:spcPct val="90000"/>
                </a:lnSpc>
                <a:spcBef>
                  <a:spcPts val="0"/>
                </a:spcBef>
                <a:spcAft>
                  <a:spcPts val="0"/>
                </a:spcAft>
                <a:buClr>
                  <a:schemeClr val="dk1"/>
                </a:buClr>
                <a:buSzPts val="1600"/>
                <a:buFont typeface="Calibri"/>
                <a:buChar char="•"/>
              </a:pPr>
              <a:r>
                <a:rPr lang="en-GB" sz="1600" b="0" i="0" u="none" strike="noStrike" cap="none">
                  <a:solidFill>
                    <a:schemeClr val="dk1"/>
                  </a:solidFill>
                  <a:latin typeface="Calibri"/>
                  <a:ea typeface="Calibri"/>
                  <a:cs typeface="Calibri"/>
                  <a:sym typeface="Calibri"/>
                </a:rPr>
                <a:t>Ensure sufficient resources for enhanced case management, DOT/VOT and outreach activities within TB services</a:t>
              </a:r>
              <a:endParaRPr/>
            </a:p>
            <a:p>
              <a:pPr marL="171450" marR="0" lvl="1" indent="-171450" algn="l" rtl="0">
                <a:lnSpc>
                  <a:spcPct val="90000"/>
                </a:lnSpc>
                <a:spcBef>
                  <a:spcPts val="320"/>
                </a:spcBef>
                <a:spcAft>
                  <a:spcPts val="0"/>
                </a:spcAft>
                <a:buClr>
                  <a:schemeClr val="dk1"/>
                </a:buClr>
                <a:buSzPts val="1600"/>
                <a:buFont typeface="Calibri"/>
                <a:buChar char="•"/>
              </a:pPr>
              <a:r>
                <a:rPr lang="en-GB" sz="1600" b="0" i="0" u="none" strike="noStrike" cap="none">
                  <a:solidFill>
                    <a:schemeClr val="dk1"/>
                  </a:solidFill>
                  <a:latin typeface="Calibri"/>
                  <a:ea typeface="Calibri"/>
                  <a:cs typeface="Calibri"/>
                  <a:sym typeface="Calibri"/>
                </a:rPr>
                <a:t>Consider cross-cover arrangements between services or a single commissioned TB service in K&amp;M</a:t>
              </a:r>
              <a:endParaRPr/>
            </a:p>
            <a:p>
              <a:pPr marL="171450" marR="0" lvl="1" indent="-171450" algn="l" rtl="0">
                <a:lnSpc>
                  <a:spcPct val="90000"/>
                </a:lnSpc>
                <a:spcBef>
                  <a:spcPts val="320"/>
                </a:spcBef>
                <a:spcAft>
                  <a:spcPts val="0"/>
                </a:spcAft>
                <a:buClr>
                  <a:schemeClr val="dk1"/>
                </a:buClr>
                <a:buSzPts val="1600"/>
                <a:buFont typeface="Calibri"/>
                <a:buChar char="•"/>
              </a:pPr>
              <a:r>
                <a:rPr lang="en-GB" sz="1600" b="0" i="0" u="none" strike="noStrike" cap="none">
                  <a:solidFill>
                    <a:schemeClr val="dk1"/>
                  </a:solidFill>
                  <a:latin typeface="Calibri"/>
                  <a:ea typeface="Calibri"/>
                  <a:cs typeface="Calibri"/>
                  <a:sym typeface="Calibri"/>
                </a:rPr>
                <a:t>Ensure dedicated TB work for consultants and administrative staff in service specifications</a:t>
              </a:r>
              <a:endParaRPr/>
            </a:p>
            <a:p>
              <a:pPr marL="171450" marR="0" lvl="1" indent="-171450" algn="l" rtl="0">
                <a:lnSpc>
                  <a:spcPct val="90000"/>
                </a:lnSpc>
                <a:spcBef>
                  <a:spcPts val="320"/>
                </a:spcBef>
                <a:spcAft>
                  <a:spcPts val="0"/>
                </a:spcAft>
                <a:buClr>
                  <a:schemeClr val="dk1"/>
                </a:buClr>
                <a:buSzPts val="1600"/>
                <a:buFont typeface="Calibri"/>
                <a:buChar char="•"/>
              </a:pPr>
              <a:r>
                <a:rPr lang="en-GB" sz="1600" b="0" i="0" u="none" strike="noStrike" cap="none">
                  <a:solidFill>
                    <a:schemeClr val="dk1"/>
                  </a:solidFill>
                  <a:latin typeface="Calibri"/>
                  <a:ea typeface="Calibri"/>
                  <a:cs typeface="Calibri"/>
                  <a:sym typeface="Calibri"/>
                </a:rPr>
                <a:t>Consider introducing active case finding outreach services</a:t>
              </a:r>
              <a:endParaRPr/>
            </a:p>
            <a:p>
              <a:pPr marL="171450" marR="0" lvl="1" indent="-171450" algn="l" rtl="0">
                <a:lnSpc>
                  <a:spcPct val="90000"/>
                </a:lnSpc>
                <a:spcBef>
                  <a:spcPts val="320"/>
                </a:spcBef>
                <a:spcAft>
                  <a:spcPts val="0"/>
                </a:spcAft>
                <a:buClr>
                  <a:schemeClr val="dk1"/>
                </a:buClr>
                <a:buSzPts val="1600"/>
                <a:buFont typeface="Calibri"/>
                <a:buChar char="•"/>
              </a:pPr>
              <a:r>
                <a:rPr lang="en-GB" sz="1600" b="0" i="0" u="none" strike="noStrike" cap="none">
                  <a:solidFill>
                    <a:schemeClr val="dk1"/>
                  </a:solidFill>
                  <a:latin typeface="Calibri"/>
                  <a:ea typeface="Calibri"/>
                  <a:cs typeface="Calibri"/>
                  <a:sym typeface="Calibri"/>
                </a:rPr>
                <a:t>Establish a clear pathway for screening for active TB in adult asylum seekers, including the option of a commissioned outreach service</a:t>
              </a:r>
              <a:endParaRPr/>
            </a:p>
          </p:txBody>
        </p:sp>
      </p:grpSp>
      <p:grpSp>
        <p:nvGrpSpPr>
          <p:cNvPr id="681" name="Google Shape;681;p18">
            <a:extLst>
              <a:ext uri="{C183D7F6-B498-43B3-948B-1728B52AA6E4}">
                <adec:decorative xmlns:adec="http://schemas.microsoft.com/office/drawing/2017/decorative" val="1"/>
              </a:ext>
            </a:extLst>
          </p:cNvPr>
          <p:cNvGrpSpPr/>
          <p:nvPr/>
        </p:nvGrpSpPr>
        <p:grpSpPr>
          <a:xfrm>
            <a:off x="314325" y="2962275"/>
            <a:ext cx="11544300" cy="1659709"/>
            <a:chOff x="0" y="159543"/>
            <a:chExt cx="11544300" cy="1659709"/>
          </a:xfrm>
        </p:grpSpPr>
        <p:sp>
          <p:nvSpPr>
            <p:cNvPr id="682" name="Google Shape;682;p18"/>
            <p:cNvSpPr/>
            <p:nvPr/>
          </p:nvSpPr>
          <p:spPr>
            <a:xfrm>
              <a:off x="0" y="159543"/>
              <a:ext cx="11544300" cy="371951"/>
            </a:xfrm>
            <a:prstGeom prst="roundRect">
              <a:avLst>
                <a:gd name="adj" fmla="val 16667"/>
              </a:avLst>
            </a:prstGeom>
            <a:solidFill>
              <a:srgbClr val="0BA193"/>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8"/>
            <p:cNvSpPr txBox="1"/>
            <p:nvPr/>
          </p:nvSpPr>
          <p:spPr>
            <a:xfrm>
              <a:off x="18157" y="177700"/>
              <a:ext cx="11507986" cy="335637"/>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chemeClr val="lt1"/>
                </a:buClr>
                <a:buSzPts val="2000"/>
                <a:buFont typeface="Calibri"/>
                <a:buNone/>
              </a:pPr>
              <a:r>
                <a:rPr lang="en-GB" sz="2000" b="1">
                  <a:solidFill>
                    <a:schemeClr val="lt1"/>
                  </a:solidFill>
                  <a:latin typeface="Calibri"/>
                  <a:ea typeface="Calibri"/>
                  <a:cs typeface="Calibri"/>
                  <a:sym typeface="Calibri"/>
                </a:rPr>
                <a:t>High-Risk Populations</a:t>
              </a:r>
              <a:endParaRPr sz="2000">
                <a:solidFill>
                  <a:schemeClr val="lt1"/>
                </a:solidFill>
                <a:latin typeface="Calibri"/>
                <a:ea typeface="Calibri"/>
                <a:cs typeface="Calibri"/>
                <a:sym typeface="Calibri"/>
              </a:endParaRPr>
            </a:p>
          </p:txBody>
        </p:sp>
        <p:sp>
          <p:nvSpPr>
            <p:cNvPr id="684" name="Google Shape;684;p18"/>
            <p:cNvSpPr/>
            <p:nvPr/>
          </p:nvSpPr>
          <p:spPr>
            <a:xfrm>
              <a:off x="0" y="493417"/>
              <a:ext cx="11544300" cy="132583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8"/>
            <p:cNvSpPr txBox="1"/>
            <p:nvPr/>
          </p:nvSpPr>
          <p:spPr>
            <a:xfrm>
              <a:off x="0" y="493417"/>
              <a:ext cx="11544300" cy="1325835"/>
            </a:xfrm>
            <a:prstGeom prst="rect">
              <a:avLst/>
            </a:prstGeom>
            <a:noFill/>
            <a:ln>
              <a:noFill/>
            </a:ln>
          </p:spPr>
          <p:txBody>
            <a:bodyPr spcFirstLastPara="1" wrap="square" lIns="366525" tIns="26650" rIns="149350" bIns="26650" anchor="t" anchorCtr="0">
              <a:noAutofit/>
            </a:bodyPr>
            <a:lstStyle/>
            <a:p>
              <a:pPr marL="171450" marR="0" lvl="1" indent="-171450" algn="l" rtl="0">
                <a:lnSpc>
                  <a:spcPct val="90000"/>
                </a:lnSpc>
                <a:spcBef>
                  <a:spcPts val="0"/>
                </a:spcBef>
                <a:spcAft>
                  <a:spcPts val="0"/>
                </a:spcAft>
                <a:buClr>
                  <a:schemeClr val="dk1"/>
                </a:buClr>
                <a:buSzPts val="1600"/>
                <a:buFont typeface="Calibri"/>
                <a:buChar char="•"/>
              </a:pPr>
              <a:r>
                <a:rPr lang="en-GB" sz="1600" b="0" i="0" u="none" strike="noStrike" cap="none">
                  <a:solidFill>
                    <a:schemeClr val="dk1"/>
                  </a:solidFill>
                  <a:latin typeface="Calibri"/>
                  <a:ea typeface="Calibri"/>
                  <a:cs typeface="Calibri"/>
                  <a:sym typeface="Calibri"/>
                </a:rPr>
                <a:t>Ensure links with local outreach services in place in Medway and Maidstone</a:t>
              </a:r>
              <a:endParaRPr/>
            </a:p>
            <a:p>
              <a:pPr marL="171450" marR="0" lvl="1" indent="-171450" algn="l" rtl="0">
                <a:lnSpc>
                  <a:spcPct val="90000"/>
                </a:lnSpc>
                <a:spcBef>
                  <a:spcPts val="320"/>
                </a:spcBef>
                <a:spcAft>
                  <a:spcPts val="0"/>
                </a:spcAft>
                <a:buClr>
                  <a:schemeClr val="dk1"/>
                </a:buClr>
                <a:buSzPts val="1600"/>
                <a:buFont typeface="Calibri"/>
                <a:buChar char="•"/>
              </a:pPr>
              <a:r>
                <a:rPr lang="en-GB" sz="1600" b="0" i="0" u="none" strike="noStrike" cap="none">
                  <a:solidFill>
                    <a:schemeClr val="dk1"/>
                  </a:solidFill>
                  <a:latin typeface="Calibri"/>
                  <a:ea typeface="Calibri"/>
                  <a:cs typeface="Calibri"/>
                  <a:sym typeface="Calibri"/>
                </a:rPr>
                <a:t>Increase awareness of TB in migrants, healthcare professionals and staff working in asylum accommodation settings</a:t>
              </a:r>
              <a:endParaRPr/>
            </a:p>
            <a:p>
              <a:pPr marL="171450" marR="0" lvl="1" indent="-171450" algn="l" rtl="0">
                <a:lnSpc>
                  <a:spcPct val="90000"/>
                </a:lnSpc>
                <a:spcBef>
                  <a:spcPts val="320"/>
                </a:spcBef>
                <a:spcAft>
                  <a:spcPts val="0"/>
                </a:spcAft>
                <a:buClr>
                  <a:schemeClr val="dk1"/>
                </a:buClr>
                <a:buSzPts val="1600"/>
                <a:buFont typeface="Calibri"/>
                <a:buChar char="•"/>
              </a:pPr>
              <a:r>
                <a:rPr lang="en-GB" sz="1600" b="0" i="0" u="none" strike="noStrike" cap="none">
                  <a:solidFill>
                    <a:schemeClr val="dk1"/>
                  </a:solidFill>
                  <a:latin typeface="Calibri"/>
                  <a:ea typeface="Calibri"/>
                  <a:cs typeface="Calibri"/>
                  <a:sym typeface="Calibri"/>
                </a:rPr>
                <a:t>Encourage and provide support for asylum seekers to register with a GP, support GP practices to have inclusive registration processes</a:t>
              </a:r>
              <a:endParaRPr/>
            </a:p>
            <a:p>
              <a:pPr marL="171450" marR="0" lvl="1" indent="-171450" algn="l" rtl="0">
                <a:lnSpc>
                  <a:spcPct val="90000"/>
                </a:lnSpc>
                <a:spcBef>
                  <a:spcPts val="320"/>
                </a:spcBef>
                <a:spcAft>
                  <a:spcPts val="0"/>
                </a:spcAft>
                <a:buClr>
                  <a:schemeClr val="dk1"/>
                </a:buClr>
                <a:buSzPts val="1600"/>
                <a:buFont typeface="Calibri"/>
                <a:buChar char="•"/>
              </a:pPr>
              <a:r>
                <a:rPr lang="en-GB" sz="1600" b="0" i="0" u="none" strike="noStrike" cap="none">
                  <a:solidFill>
                    <a:schemeClr val="dk1"/>
                  </a:solidFill>
                  <a:latin typeface="Calibri"/>
                  <a:ea typeface="Calibri"/>
                  <a:cs typeface="Calibri"/>
                  <a:sym typeface="Calibri"/>
                </a:rPr>
                <a:t>Work with the home office to improve information sharing when cases move out of area during TB investigation and treatment</a:t>
              </a:r>
              <a:endParaRPr/>
            </a:p>
          </p:txBody>
        </p:sp>
      </p:grpSp>
      <p:grpSp>
        <p:nvGrpSpPr>
          <p:cNvPr id="686" name="Google Shape;686;p18">
            <a:extLst>
              <a:ext uri="{C183D7F6-B498-43B3-948B-1728B52AA6E4}">
                <adec:decorative xmlns:adec="http://schemas.microsoft.com/office/drawing/2017/decorative" val="1"/>
              </a:ext>
            </a:extLst>
          </p:cNvPr>
          <p:cNvGrpSpPr/>
          <p:nvPr/>
        </p:nvGrpSpPr>
        <p:grpSpPr>
          <a:xfrm>
            <a:off x="314325" y="4755375"/>
            <a:ext cx="11544300" cy="1501535"/>
            <a:chOff x="0" y="11926"/>
            <a:chExt cx="11544300" cy="1501535"/>
          </a:xfrm>
        </p:grpSpPr>
        <p:sp>
          <p:nvSpPr>
            <p:cNvPr id="687" name="Google Shape;687;p18"/>
            <p:cNvSpPr/>
            <p:nvPr/>
          </p:nvSpPr>
          <p:spPr>
            <a:xfrm>
              <a:off x="0" y="11926"/>
              <a:ext cx="11544300" cy="411680"/>
            </a:xfrm>
            <a:prstGeom prst="roundRect">
              <a:avLst>
                <a:gd name="adj" fmla="val 16667"/>
              </a:avLst>
            </a:prstGeom>
            <a:solidFill>
              <a:srgbClr val="0BA193"/>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8"/>
            <p:cNvSpPr txBox="1"/>
            <p:nvPr/>
          </p:nvSpPr>
          <p:spPr>
            <a:xfrm>
              <a:off x="20097" y="32023"/>
              <a:ext cx="11504106" cy="371486"/>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chemeClr val="lt1"/>
                </a:buClr>
                <a:buSzPts val="2000"/>
                <a:buFont typeface="Calibri"/>
                <a:buNone/>
              </a:pPr>
              <a:r>
                <a:rPr lang="en-GB" sz="2000" b="1">
                  <a:solidFill>
                    <a:schemeClr val="lt1"/>
                  </a:solidFill>
                  <a:latin typeface="Calibri"/>
                  <a:ea typeface="Calibri"/>
                  <a:cs typeface="Calibri"/>
                  <a:sym typeface="Calibri"/>
                </a:rPr>
                <a:t>Latent TB Screening</a:t>
              </a:r>
              <a:endParaRPr sz="2000">
                <a:solidFill>
                  <a:schemeClr val="lt1"/>
                </a:solidFill>
                <a:latin typeface="Calibri"/>
                <a:ea typeface="Calibri"/>
                <a:cs typeface="Calibri"/>
                <a:sym typeface="Calibri"/>
              </a:endParaRPr>
            </a:p>
          </p:txBody>
        </p:sp>
        <p:sp>
          <p:nvSpPr>
            <p:cNvPr id="689" name="Google Shape;689;p18"/>
            <p:cNvSpPr/>
            <p:nvPr/>
          </p:nvSpPr>
          <p:spPr>
            <a:xfrm>
              <a:off x="0" y="423607"/>
              <a:ext cx="11544300" cy="108985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8"/>
            <p:cNvSpPr txBox="1"/>
            <p:nvPr/>
          </p:nvSpPr>
          <p:spPr>
            <a:xfrm>
              <a:off x="0" y="423607"/>
              <a:ext cx="11544300" cy="1089854"/>
            </a:xfrm>
            <a:prstGeom prst="rect">
              <a:avLst/>
            </a:prstGeom>
            <a:noFill/>
            <a:ln>
              <a:noFill/>
            </a:ln>
          </p:spPr>
          <p:txBody>
            <a:bodyPr spcFirstLastPara="1" wrap="square" lIns="366525" tIns="20300" rIns="113775" bIns="20300" anchor="t" anchorCtr="0">
              <a:noAutofit/>
            </a:bodyPr>
            <a:lstStyle/>
            <a:p>
              <a:pPr marL="171450" marR="0" lvl="1" indent="-171450" algn="l" rtl="0">
                <a:lnSpc>
                  <a:spcPct val="90000"/>
                </a:lnSpc>
                <a:spcBef>
                  <a:spcPts val="0"/>
                </a:spcBef>
                <a:spcAft>
                  <a:spcPts val="0"/>
                </a:spcAft>
                <a:buClr>
                  <a:schemeClr val="dk1"/>
                </a:buClr>
                <a:buSzPts val="1600"/>
                <a:buFont typeface="Calibri"/>
                <a:buChar char="•"/>
              </a:pPr>
              <a:r>
                <a:rPr lang="en-GB" sz="1600" b="0" i="0" u="none" strike="noStrike" cap="none">
                  <a:solidFill>
                    <a:schemeClr val="dk1"/>
                  </a:solidFill>
                  <a:latin typeface="Calibri"/>
                  <a:ea typeface="Calibri"/>
                  <a:cs typeface="Calibri"/>
                  <a:sym typeface="Calibri"/>
                </a:rPr>
                <a:t>Ensure commissioning is in place for LTBI case management by TB specialist nurses</a:t>
              </a:r>
              <a:endParaRPr/>
            </a:p>
            <a:p>
              <a:pPr marL="171450" marR="0" lvl="1" indent="-171450" algn="l" rtl="0">
                <a:lnSpc>
                  <a:spcPct val="90000"/>
                </a:lnSpc>
                <a:spcBef>
                  <a:spcPts val="320"/>
                </a:spcBef>
                <a:spcAft>
                  <a:spcPts val="0"/>
                </a:spcAft>
                <a:buClr>
                  <a:schemeClr val="dk1"/>
                </a:buClr>
                <a:buSzPts val="1600"/>
                <a:buFont typeface="Calibri"/>
                <a:buChar char="•"/>
              </a:pPr>
              <a:r>
                <a:rPr lang="en-GB" sz="1600" b="0" i="0" u="none" strike="noStrike" cap="none">
                  <a:solidFill>
                    <a:schemeClr val="dk1"/>
                  </a:solidFill>
                  <a:latin typeface="Calibri"/>
                  <a:ea typeface="Calibri"/>
                  <a:cs typeface="Calibri"/>
                  <a:sym typeface="Calibri"/>
                </a:rPr>
                <a:t>Ensure regular data collection for LTBI treatment </a:t>
              </a:r>
              <a:endParaRPr/>
            </a:p>
            <a:p>
              <a:pPr marL="171450" marR="0" lvl="1" indent="-171450" algn="l" rtl="0">
                <a:lnSpc>
                  <a:spcPct val="90000"/>
                </a:lnSpc>
                <a:spcBef>
                  <a:spcPts val="320"/>
                </a:spcBef>
                <a:spcAft>
                  <a:spcPts val="0"/>
                </a:spcAft>
                <a:buClr>
                  <a:schemeClr val="dk1"/>
                </a:buClr>
                <a:buSzPts val="1600"/>
                <a:buFont typeface="Calibri"/>
                <a:buChar char="•"/>
              </a:pPr>
              <a:r>
                <a:rPr lang="en-GB" sz="1600" b="0" i="0" u="none" strike="noStrike" cap="none">
                  <a:solidFill>
                    <a:schemeClr val="dk1"/>
                  </a:solidFill>
                  <a:latin typeface="Calibri"/>
                  <a:ea typeface="Calibri"/>
                  <a:cs typeface="Calibri"/>
                  <a:sym typeface="Calibri"/>
                </a:rPr>
                <a:t>Improve understanding of how often migrants from high incidence countries are screened in primary care</a:t>
              </a:r>
              <a:endParaRPr/>
            </a:p>
            <a:p>
              <a:pPr marL="171450" marR="0" lvl="1" indent="-171450" algn="l" rtl="0">
                <a:lnSpc>
                  <a:spcPct val="90000"/>
                </a:lnSpc>
                <a:spcBef>
                  <a:spcPts val="320"/>
                </a:spcBef>
                <a:spcAft>
                  <a:spcPts val="0"/>
                </a:spcAft>
                <a:buClr>
                  <a:schemeClr val="dk1"/>
                </a:buClr>
                <a:buSzPts val="1600"/>
                <a:buFont typeface="Calibri"/>
                <a:buChar char="•"/>
              </a:pPr>
              <a:r>
                <a:rPr lang="en-GB" sz="1600" b="0" i="0" u="none" strike="noStrike" cap="none">
                  <a:solidFill>
                    <a:schemeClr val="dk1"/>
                  </a:solidFill>
                  <a:latin typeface="Calibri"/>
                  <a:ea typeface="Calibri"/>
                  <a:cs typeface="Calibri"/>
                  <a:sym typeface="Calibri"/>
                </a:rPr>
                <a:t>Consider implementation of a LTBI testing programme for migrants from high incidence countries</a:t>
              </a: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07"/>
        <p:cNvGrpSpPr/>
        <p:nvPr/>
      </p:nvGrpSpPr>
      <p:grpSpPr>
        <a:xfrm>
          <a:off x="0" y="0"/>
          <a:ext cx="0" cy="0"/>
          <a:chOff x="0" y="0"/>
          <a:chExt cx="0" cy="0"/>
        </a:xfrm>
      </p:grpSpPr>
      <p:sp>
        <p:nvSpPr>
          <p:cNvPr id="208" name="Google Shape;208;p2">
            <a:extLst>
              <a:ext uri="{C183D7F6-B498-43B3-948B-1728B52AA6E4}">
                <adec:decorative xmlns:adec="http://schemas.microsoft.com/office/drawing/2017/decorative" val="1"/>
              </a:ext>
            </a:extLst>
          </p:cNvPr>
          <p:cNvSpPr/>
          <p:nvPr/>
        </p:nvSpPr>
        <p:spPr>
          <a:xfrm>
            <a:off x="0" y="0"/>
            <a:ext cx="12186315"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p2">
            <a:extLst>
              <a:ext uri="{C183D7F6-B498-43B3-948B-1728B52AA6E4}">
                <adec:decorative xmlns:adec="http://schemas.microsoft.com/office/drawing/2017/decorative" val="1"/>
              </a:ext>
            </a:extLst>
          </p:cNvPr>
          <p:cNvSpPr/>
          <p:nvPr/>
        </p:nvSpPr>
        <p:spPr>
          <a:xfrm>
            <a:off x="16" y="0"/>
            <a:ext cx="4050791" cy="6858000"/>
          </a:xfrm>
          <a:prstGeom prst="rect">
            <a:avLst/>
          </a:prstGeom>
          <a:solidFill>
            <a:srgbClr val="17365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10" name="Google Shape;210;p2"/>
          <p:cNvSpPr txBox="1">
            <a:spLocks noGrp="1"/>
          </p:cNvSpPr>
          <p:nvPr>
            <p:ph type="title"/>
          </p:nvPr>
        </p:nvSpPr>
        <p:spPr>
          <a:xfrm>
            <a:off x="477622" y="523875"/>
            <a:ext cx="3084844" cy="2521744"/>
          </a:xfrm>
          <a:prstGeom prst="rect">
            <a:avLst/>
          </a:prstGeom>
          <a:noFill/>
          <a:ln>
            <a:noFill/>
          </a:ln>
        </p:spPr>
        <p:txBody>
          <a:bodyPr spcFirstLastPara="1" wrap="square" lIns="91425" tIns="45700" rIns="91425" bIns="45700" anchor="ctr" anchorCtr="0">
            <a:normAutofit/>
          </a:bodyPr>
          <a:lstStyle/>
          <a:p>
            <a:pPr marL="0" lvl="0" indent="0" algn="ctr" rtl="0">
              <a:lnSpc>
                <a:spcPct val="85000"/>
              </a:lnSpc>
              <a:spcBef>
                <a:spcPts val="0"/>
              </a:spcBef>
              <a:spcAft>
                <a:spcPts val="0"/>
              </a:spcAft>
              <a:buClr>
                <a:srgbClr val="FFFFFF"/>
              </a:buClr>
              <a:buSzPts val="4400"/>
              <a:buFont typeface="Calibri"/>
              <a:buNone/>
            </a:pPr>
            <a:r>
              <a:rPr lang="en-GB" sz="4400" dirty="0">
                <a:solidFill>
                  <a:srgbClr val="FFFFFF"/>
                </a:solidFill>
              </a:rPr>
              <a:t>Outline</a:t>
            </a:r>
            <a:endParaRPr dirty="0"/>
          </a:p>
        </p:txBody>
      </p:sp>
      <p:sp>
        <p:nvSpPr>
          <p:cNvPr id="211" name="Google Shape;211;p2">
            <a:extLst>
              <a:ext uri="{C183D7F6-B498-43B3-948B-1728B52AA6E4}">
                <adec:decorative xmlns:adec="http://schemas.microsoft.com/office/drawing/2017/decorative" val="1"/>
              </a:ext>
            </a:extLst>
          </p:cNvPr>
          <p:cNvSpPr/>
          <p:nvPr/>
        </p:nvSpPr>
        <p:spPr>
          <a:xfrm>
            <a:off x="4040071" y="0"/>
            <a:ext cx="64008" cy="6858000"/>
          </a:xfrm>
          <a:prstGeom prst="rect">
            <a:avLst/>
          </a:pr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nvGrpSpPr>
          <p:cNvPr id="212" name="Google Shape;212;p2">
            <a:extLst>
              <a:ext uri="{C183D7F6-B498-43B3-948B-1728B52AA6E4}">
                <adec:decorative xmlns:adec="http://schemas.microsoft.com/office/drawing/2017/decorative" val="1"/>
              </a:ext>
            </a:extLst>
          </p:cNvPr>
          <p:cNvGrpSpPr/>
          <p:nvPr/>
        </p:nvGrpSpPr>
        <p:grpSpPr>
          <a:xfrm>
            <a:off x="4741863" y="642521"/>
            <a:ext cx="6797675" cy="5644394"/>
            <a:chOff x="0" y="2758"/>
            <a:chExt cx="6797675" cy="5644394"/>
          </a:xfrm>
        </p:grpSpPr>
        <p:cxnSp>
          <p:nvCxnSpPr>
            <p:cNvPr id="213" name="Google Shape;213;p2"/>
            <p:cNvCxnSpPr/>
            <p:nvPr/>
          </p:nvCxnSpPr>
          <p:spPr>
            <a:xfrm>
              <a:off x="0" y="2758"/>
              <a:ext cx="6797675" cy="0"/>
            </a:xfrm>
            <a:prstGeom prst="straightConnector1">
              <a:avLst/>
            </a:prstGeom>
            <a:solidFill>
              <a:srgbClr val="00B85B"/>
            </a:solidFill>
            <a:ln w="15875" cap="flat" cmpd="sng">
              <a:solidFill>
                <a:srgbClr val="00B85B"/>
              </a:solidFill>
              <a:prstDash val="solid"/>
              <a:round/>
              <a:headEnd type="none" w="sm" len="sm"/>
              <a:tailEnd type="none" w="sm" len="sm"/>
            </a:ln>
          </p:spPr>
        </p:cxnSp>
        <p:sp>
          <p:nvSpPr>
            <p:cNvPr id="214" name="Google Shape;214;p2"/>
            <p:cNvSpPr/>
            <p:nvPr/>
          </p:nvSpPr>
          <p:spPr>
            <a:xfrm>
              <a:off x="0" y="2758"/>
              <a:ext cx="6797675" cy="94073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txBox="1"/>
            <p:nvPr/>
          </p:nvSpPr>
          <p:spPr>
            <a:xfrm>
              <a:off x="0" y="2758"/>
              <a:ext cx="6797675" cy="940732"/>
            </a:xfrm>
            <a:prstGeom prst="rect">
              <a:avLst/>
            </a:prstGeom>
            <a:noFill/>
            <a:ln>
              <a:noFill/>
            </a:ln>
          </p:spPr>
          <p:txBody>
            <a:bodyPr spcFirstLastPara="1" wrap="square" lIns="110475" tIns="110475" rIns="110475" bIns="110475" anchor="t" anchorCtr="0">
              <a:noAutofit/>
            </a:bodyPr>
            <a:lstStyle/>
            <a:p>
              <a:pPr marL="0" marR="0" lvl="0" indent="0" algn="l" rtl="0">
                <a:lnSpc>
                  <a:spcPct val="90000"/>
                </a:lnSpc>
                <a:spcBef>
                  <a:spcPts val="0"/>
                </a:spcBef>
                <a:spcAft>
                  <a:spcPts val="0"/>
                </a:spcAft>
                <a:buClr>
                  <a:schemeClr val="dk1"/>
                </a:buClr>
                <a:buSzPts val="2900"/>
                <a:buFont typeface="Calibri"/>
                <a:buNone/>
              </a:pPr>
              <a:r>
                <a:rPr lang="en-GB" sz="2900" dirty="0">
                  <a:solidFill>
                    <a:schemeClr val="dk1"/>
                  </a:solidFill>
                  <a:latin typeface="Calibri"/>
                  <a:ea typeface="Calibri"/>
                  <a:cs typeface="Calibri"/>
                  <a:sym typeface="Calibri"/>
                </a:rPr>
                <a:t>Local, national and international context</a:t>
              </a:r>
              <a:endParaRPr sz="2900" dirty="0">
                <a:solidFill>
                  <a:schemeClr val="dk1"/>
                </a:solidFill>
                <a:latin typeface="Calibri"/>
                <a:ea typeface="Calibri"/>
                <a:cs typeface="Calibri"/>
                <a:sym typeface="Calibri"/>
              </a:endParaRPr>
            </a:p>
          </p:txBody>
        </p:sp>
        <p:cxnSp>
          <p:nvCxnSpPr>
            <p:cNvPr id="216" name="Google Shape;216;p2"/>
            <p:cNvCxnSpPr/>
            <p:nvPr/>
          </p:nvCxnSpPr>
          <p:spPr>
            <a:xfrm>
              <a:off x="0" y="943491"/>
              <a:ext cx="6797675" cy="0"/>
            </a:xfrm>
            <a:prstGeom prst="straightConnector1">
              <a:avLst/>
            </a:prstGeom>
            <a:solidFill>
              <a:srgbClr val="09D263"/>
            </a:solidFill>
            <a:ln w="15875" cap="flat" cmpd="sng">
              <a:solidFill>
                <a:srgbClr val="09D263"/>
              </a:solidFill>
              <a:prstDash val="solid"/>
              <a:round/>
              <a:headEnd type="none" w="sm" len="sm"/>
              <a:tailEnd type="none" w="sm" len="sm"/>
            </a:ln>
          </p:spPr>
        </p:cxnSp>
        <p:sp>
          <p:nvSpPr>
            <p:cNvPr id="217" name="Google Shape;217;p2"/>
            <p:cNvSpPr/>
            <p:nvPr/>
          </p:nvSpPr>
          <p:spPr>
            <a:xfrm>
              <a:off x="0" y="943491"/>
              <a:ext cx="6797675" cy="94073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txBox="1"/>
            <p:nvPr/>
          </p:nvSpPr>
          <p:spPr>
            <a:xfrm>
              <a:off x="0" y="943491"/>
              <a:ext cx="6797675" cy="940732"/>
            </a:xfrm>
            <a:prstGeom prst="rect">
              <a:avLst/>
            </a:prstGeom>
            <a:noFill/>
            <a:ln>
              <a:noFill/>
            </a:ln>
          </p:spPr>
          <p:txBody>
            <a:bodyPr spcFirstLastPara="1" wrap="square" lIns="110475" tIns="110475" rIns="110475" bIns="110475" anchor="t" anchorCtr="0">
              <a:noAutofit/>
            </a:bodyPr>
            <a:lstStyle/>
            <a:p>
              <a:pPr marL="0" marR="0" lvl="0" indent="0" algn="l" rtl="0">
                <a:lnSpc>
                  <a:spcPct val="90000"/>
                </a:lnSpc>
                <a:spcBef>
                  <a:spcPts val="0"/>
                </a:spcBef>
                <a:spcAft>
                  <a:spcPts val="0"/>
                </a:spcAft>
                <a:buClr>
                  <a:schemeClr val="dk1"/>
                </a:buClr>
                <a:buSzPts val="2900"/>
                <a:buFont typeface="Calibri"/>
                <a:buNone/>
              </a:pPr>
              <a:r>
                <a:rPr lang="en-GB" sz="2900" dirty="0">
                  <a:solidFill>
                    <a:schemeClr val="dk1"/>
                  </a:solidFill>
                  <a:latin typeface="Calibri"/>
                  <a:ea typeface="Calibri"/>
                  <a:cs typeface="Calibri"/>
                  <a:sym typeface="Calibri"/>
                </a:rPr>
                <a:t>TB epidemiology in Kent and Medway</a:t>
              </a:r>
              <a:endParaRPr sz="2900" dirty="0">
                <a:solidFill>
                  <a:schemeClr val="dk1"/>
                </a:solidFill>
                <a:latin typeface="Calibri"/>
                <a:ea typeface="Calibri"/>
                <a:cs typeface="Calibri"/>
                <a:sym typeface="Calibri"/>
              </a:endParaRPr>
            </a:p>
          </p:txBody>
        </p:sp>
        <p:cxnSp>
          <p:nvCxnSpPr>
            <p:cNvPr id="219" name="Google Shape;219;p2"/>
            <p:cNvCxnSpPr/>
            <p:nvPr/>
          </p:nvCxnSpPr>
          <p:spPr>
            <a:xfrm>
              <a:off x="0" y="1884223"/>
              <a:ext cx="6797675" cy="0"/>
            </a:xfrm>
            <a:prstGeom prst="straightConnector1">
              <a:avLst/>
            </a:prstGeom>
            <a:solidFill>
              <a:srgbClr val="19E76D"/>
            </a:solidFill>
            <a:ln w="15875" cap="flat" cmpd="sng">
              <a:solidFill>
                <a:srgbClr val="19E76D"/>
              </a:solidFill>
              <a:prstDash val="solid"/>
              <a:round/>
              <a:headEnd type="none" w="sm" len="sm"/>
              <a:tailEnd type="none" w="sm" len="sm"/>
            </a:ln>
          </p:spPr>
        </p:cxnSp>
        <p:sp>
          <p:nvSpPr>
            <p:cNvPr id="220" name="Google Shape;220;p2"/>
            <p:cNvSpPr/>
            <p:nvPr/>
          </p:nvSpPr>
          <p:spPr>
            <a:xfrm>
              <a:off x="0" y="1884223"/>
              <a:ext cx="6797675" cy="94073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txBox="1"/>
            <p:nvPr/>
          </p:nvSpPr>
          <p:spPr>
            <a:xfrm>
              <a:off x="0" y="1884223"/>
              <a:ext cx="6797675" cy="940732"/>
            </a:xfrm>
            <a:prstGeom prst="rect">
              <a:avLst/>
            </a:prstGeom>
            <a:noFill/>
            <a:ln>
              <a:noFill/>
            </a:ln>
          </p:spPr>
          <p:txBody>
            <a:bodyPr spcFirstLastPara="1" wrap="square" lIns="110475" tIns="110475" rIns="110475" bIns="110475" anchor="t" anchorCtr="0">
              <a:noAutofit/>
            </a:bodyPr>
            <a:lstStyle/>
            <a:p>
              <a:pPr marL="0" marR="0" lvl="0" indent="0" algn="l" rtl="0">
                <a:lnSpc>
                  <a:spcPct val="90000"/>
                </a:lnSpc>
                <a:spcBef>
                  <a:spcPts val="0"/>
                </a:spcBef>
                <a:spcAft>
                  <a:spcPts val="0"/>
                </a:spcAft>
                <a:buClr>
                  <a:schemeClr val="dk1"/>
                </a:buClr>
                <a:buSzPts val="2900"/>
                <a:buFont typeface="Calibri"/>
                <a:buNone/>
              </a:pPr>
              <a:r>
                <a:rPr lang="en-GB" sz="2900" dirty="0">
                  <a:solidFill>
                    <a:schemeClr val="dk1"/>
                  </a:solidFill>
                  <a:latin typeface="Calibri"/>
                  <a:ea typeface="Calibri"/>
                  <a:cs typeface="Calibri"/>
                  <a:sym typeface="Calibri"/>
                </a:rPr>
                <a:t>Cohort review data</a:t>
              </a:r>
              <a:endParaRPr sz="2900" dirty="0">
                <a:solidFill>
                  <a:schemeClr val="dk1"/>
                </a:solidFill>
                <a:latin typeface="Calibri"/>
                <a:ea typeface="Calibri"/>
                <a:cs typeface="Calibri"/>
                <a:sym typeface="Calibri"/>
              </a:endParaRPr>
            </a:p>
          </p:txBody>
        </p:sp>
        <p:cxnSp>
          <p:nvCxnSpPr>
            <p:cNvPr id="222" name="Google Shape;222;p2"/>
            <p:cNvCxnSpPr/>
            <p:nvPr/>
          </p:nvCxnSpPr>
          <p:spPr>
            <a:xfrm>
              <a:off x="0" y="2824955"/>
              <a:ext cx="6797675" cy="0"/>
            </a:xfrm>
            <a:prstGeom prst="straightConnector1">
              <a:avLst/>
            </a:prstGeom>
            <a:solidFill>
              <a:srgbClr val="45E07D"/>
            </a:solidFill>
            <a:ln w="15875" cap="flat" cmpd="sng">
              <a:solidFill>
                <a:srgbClr val="45E07D"/>
              </a:solidFill>
              <a:prstDash val="solid"/>
              <a:round/>
              <a:headEnd type="none" w="sm" len="sm"/>
              <a:tailEnd type="none" w="sm" len="sm"/>
            </a:ln>
          </p:spPr>
        </p:cxnSp>
        <p:sp>
          <p:nvSpPr>
            <p:cNvPr id="223" name="Google Shape;223;p2"/>
            <p:cNvSpPr/>
            <p:nvPr/>
          </p:nvSpPr>
          <p:spPr>
            <a:xfrm>
              <a:off x="0" y="2824956"/>
              <a:ext cx="6797675" cy="94073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txBox="1"/>
            <p:nvPr/>
          </p:nvSpPr>
          <p:spPr>
            <a:xfrm>
              <a:off x="0" y="2824956"/>
              <a:ext cx="6797675" cy="940732"/>
            </a:xfrm>
            <a:prstGeom prst="rect">
              <a:avLst/>
            </a:prstGeom>
            <a:noFill/>
            <a:ln>
              <a:noFill/>
            </a:ln>
          </p:spPr>
          <p:txBody>
            <a:bodyPr spcFirstLastPara="1" wrap="square" lIns="110475" tIns="110475" rIns="110475" bIns="110475" anchor="t" anchorCtr="0">
              <a:noAutofit/>
            </a:bodyPr>
            <a:lstStyle/>
            <a:p>
              <a:pPr marL="0" marR="0" lvl="0" indent="0" algn="l" rtl="0">
                <a:lnSpc>
                  <a:spcPct val="90000"/>
                </a:lnSpc>
                <a:spcBef>
                  <a:spcPts val="0"/>
                </a:spcBef>
                <a:spcAft>
                  <a:spcPts val="0"/>
                </a:spcAft>
                <a:buClr>
                  <a:schemeClr val="dk1"/>
                </a:buClr>
                <a:buSzPts val="2900"/>
                <a:buFont typeface="Calibri"/>
                <a:buNone/>
              </a:pPr>
              <a:r>
                <a:rPr lang="en-GB" sz="2900">
                  <a:solidFill>
                    <a:schemeClr val="dk1"/>
                  </a:solidFill>
                  <a:latin typeface="Calibri"/>
                  <a:ea typeface="Calibri"/>
                  <a:cs typeface="Calibri"/>
                  <a:sym typeface="Calibri"/>
                </a:rPr>
                <a:t>TB services and commissioning</a:t>
              </a:r>
              <a:endParaRPr sz="2900">
                <a:solidFill>
                  <a:schemeClr val="dk1"/>
                </a:solidFill>
                <a:latin typeface="Calibri"/>
                <a:ea typeface="Calibri"/>
                <a:cs typeface="Calibri"/>
                <a:sym typeface="Calibri"/>
              </a:endParaRPr>
            </a:p>
          </p:txBody>
        </p:sp>
        <p:cxnSp>
          <p:nvCxnSpPr>
            <p:cNvPr id="225" name="Google Shape;225;p2"/>
            <p:cNvCxnSpPr/>
            <p:nvPr/>
          </p:nvCxnSpPr>
          <p:spPr>
            <a:xfrm>
              <a:off x="0" y="3765688"/>
              <a:ext cx="6797675" cy="0"/>
            </a:xfrm>
            <a:prstGeom prst="straightConnector1">
              <a:avLst/>
            </a:prstGeom>
            <a:solidFill>
              <a:srgbClr val="6EDC91"/>
            </a:solidFill>
            <a:ln w="15875" cap="flat" cmpd="sng">
              <a:solidFill>
                <a:srgbClr val="6EDC91"/>
              </a:solidFill>
              <a:prstDash val="solid"/>
              <a:round/>
              <a:headEnd type="none" w="sm" len="sm"/>
              <a:tailEnd type="none" w="sm" len="sm"/>
            </a:ln>
          </p:spPr>
        </p:cxnSp>
        <p:sp>
          <p:nvSpPr>
            <p:cNvPr id="226" name="Google Shape;226;p2"/>
            <p:cNvSpPr/>
            <p:nvPr/>
          </p:nvSpPr>
          <p:spPr>
            <a:xfrm>
              <a:off x="0" y="3765688"/>
              <a:ext cx="6797675" cy="94073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txBox="1"/>
            <p:nvPr/>
          </p:nvSpPr>
          <p:spPr>
            <a:xfrm>
              <a:off x="0" y="3765688"/>
              <a:ext cx="6797675" cy="940732"/>
            </a:xfrm>
            <a:prstGeom prst="rect">
              <a:avLst/>
            </a:prstGeom>
            <a:noFill/>
            <a:ln>
              <a:noFill/>
            </a:ln>
          </p:spPr>
          <p:txBody>
            <a:bodyPr spcFirstLastPara="1" wrap="square" lIns="110475" tIns="110475" rIns="110475" bIns="110475" anchor="t" anchorCtr="0">
              <a:noAutofit/>
            </a:bodyPr>
            <a:lstStyle/>
            <a:p>
              <a:pPr marL="0" marR="0" lvl="0" indent="0" algn="l" rtl="0">
                <a:lnSpc>
                  <a:spcPct val="90000"/>
                </a:lnSpc>
                <a:spcBef>
                  <a:spcPts val="0"/>
                </a:spcBef>
                <a:spcAft>
                  <a:spcPts val="0"/>
                </a:spcAft>
                <a:buClr>
                  <a:schemeClr val="dk1"/>
                </a:buClr>
                <a:buSzPts val="2900"/>
                <a:buFont typeface="Calibri"/>
                <a:buNone/>
              </a:pPr>
              <a:r>
                <a:rPr lang="en-GB" sz="2900">
                  <a:solidFill>
                    <a:schemeClr val="dk1"/>
                  </a:solidFill>
                  <a:latin typeface="Calibri"/>
                  <a:ea typeface="Calibri"/>
                  <a:cs typeface="Calibri"/>
                  <a:sym typeface="Calibri"/>
                </a:rPr>
                <a:t>Migrant population and latent TB screening</a:t>
              </a:r>
              <a:endParaRPr sz="2900">
                <a:solidFill>
                  <a:schemeClr val="dk1"/>
                </a:solidFill>
                <a:latin typeface="Calibri"/>
                <a:ea typeface="Calibri"/>
                <a:cs typeface="Calibri"/>
                <a:sym typeface="Calibri"/>
              </a:endParaRPr>
            </a:p>
          </p:txBody>
        </p:sp>
        <p:cxnSp>
          <p:nvCxnSpPr>
            <p:cNvPr id="228" name="Google Shape;228;p2"/>
            <p:cNvCxnSpPr/>
            <p:nvPr/>
          </p:nvCxnSpPr>
          <p:spPr>
            <a:xfrm>
              <a:off x="0" y="4706420"/>
              <a:ext cx="6797675" cy="0"/>
            </a:xfrm>
            <a:prstGeom prst="straightConnector1">
              <a:avLst/>
            </a:prstGeom>
            <a:solidFill>
              <a:srgbClr val="93DCA7"/>
            </a:solidFill>
            <a:ln w="15875" cap="flat" cmpd="sng">
              <a:solidFill>
                <a:srgbClr val="93DCA7"/>
              </a:solidFill>
              <a:prstDash val="solid"/>
              <a:round/>
              <a:headEnd type="none" w="sm" len="sm"/>
              <a:tailEnd type="none" w="sm" len="sm"/>
            </a:ln>
          </p:spPr>
        </p:cxnSp>
        <p:sp>
          <p:nvSpPr>
            <p:cNvPr id="229" name="Google Shape;229;p2"/>
            <p:cNvSpPr/>
            <p:nvPr/>
          </p:nvSpPr>
          <p:spPr>
            <a:xfrm>
              <a:off x="0" y="4706420"/>
              <a:ext cx="6797675" cy="94073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txBox="1"/>
            <p:nvPr/>
          </p:nvSpPr>
          <p:spPr>
            <a:xfrm>
              <a:off x="0" y="4706420"/>
              <a:ext cx="6797675" cy="940732"/>
            </a:xfrm>
            <a:prstGeom prst="rect">
              <a:avLst/>
            </a:prstGeom>
            <a:noFill/>
            <a:ln>
              <a:noFill/>
            </a:ln>
          </p:spPr>
          <p:txBody>
            <a:bodyPr spcFirstLastPara="1" wrap="square" lIns="110475" tIns="110475" rIns="110475" bIns="110475" anchor="t" anchorCtr="0">
              <a:noAutofit/>
            </a:bodyPr>
            <a:lstStyle/>
            <a:p>
              <a:pPr marL="0" marR="0" lvl="0" indent="0" algn="l" rtl="0">
                <a:lnSpc>
                  <a:spcPct val="90000"/>
                </a:lnSpc>
                <a:spcBef>
                  <a:spcPts val="0"/>
                </a:spcBef>
                <a:spcAft>
                  <a:spcPts val="0"/>
                </a:spcAft>
                <a:buClr>
                  <a:schemeClr val="dk1"/>
                </a:buClr>
                <a:buSzPts val="2900"/>
                <a:buFont typeface="Calibri"/>
                <a:buNone/>
              </a:pPr>
              <a:r>
                <a:rPr lang="en-GB" sz="2900">
                  <a:solidFill>
                    <a:schemeClr val="dk1"/>
                  </a:solidFill>
                  <a:latin typeface="Calibri"/>
                  <a:ea typeface="Calibri"/>
                  <a:cs typeface="Calibri"/>
                  <a:sym typeface="Calibri"/>
                </a:rPr>
                <a:t>Summary of recommendations</a:t>
              </a:r>
              <a:endParaRPr sz="2900">
                <a:solidFill>
                  <a:schemeClr val="dk1"/>
                </a:solidFill>
                <a:latin typeface="Calibri"/>
                <a:ea typeface="Calibri"/>
                <a:cs typeface="Calibri"/>
                <a:sym typeface="Calibri"/>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694"/>
        <p:cNvGrpSpPr/>
        <p:nvPr/>
      </p:nvGrpSpPr>
      <p:grpSpPr>
        <a:xfrm>
          <a:off x="0" y="0"/>
          <a:ext cx="0" cy="0"/>
          <a:chOff x="0" y="0"/>
          <a:chExt cx="0" cy="0"/>
        </a:xfrm>
      </p:grpSpPr>
      <p:sp>
        <p:nvSpPr>
          <p:cNvPr id="695" name="Google Shape;695;p19">
            <a:extLst>
              <a:ext uri="{C183D7F6-B498-43B3-948B-1728B52AA6E4}">
                <adec:decorative xmlns:adec="http://schemas.microsoft.com/office/drawing/2017/decorative" val="1"/>
              </a:ext>
            </a:extLst>
          </p:cNvPr>
          <p:cNvSpPr/>
          <p:nvPr/>
        </p:nvSpPr>
        <p:spPr>
          <a:xfrm>
            <a:off x="3175" y="6400800"/>
            <a:ext cx="12188825" cy="457200"/>
          </a:xfrm>
          <a:prstGeom prst="rect">
            <a:avLst/>
          </a:prstGeom>
          <a:solidFill>
            <a:srgbClr val="17365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696" name="Google Shape;696;p19">
            <a:extLst>
              <a:ext uri="{C183D7F6-B498-43B3-948B-1728B52AA6E4}">
                <adec:decorative xmlns:adec="http://schemas.microsoft.com/office/drawing/2017/decorative" val="1"/>
              </a:ext>
            </a:extLst>
          </p:cNvPr>
          <p:cNvSpPr/>
          <p:nvPr/>
        </p:nvSpPr>
        <p:spPr>
          <a:xfrm>
            <a:off x="15" y="6334316"/>
            <a:ext cx="12188825" cy="64008"/>
          </a:xfrm>
          <a:prstGeom prst="rect">
            <a:avLst/>
          </a:pr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cxnSp>
        <p:nvCxnSpPr>
          <p:cNvPr id="697" name="Google Shape;697;p19">
            <a:extLst>
              <a:ext uri="{C183D7F6-B498-43B3-948B-1728B52AA6E4}">
                <adec:decorative xmlns:adec="http://schemas.microsoft.com/office/drawing/2017/decorative" val="1"/>
              </a:ext>
            </a:extLst>
          </p:cNvPr>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
        <p:nvSpPr>
          <p:cNvPr id="698" name="Google Shape;698;p19">
            <a:extLst>
              <a:ext uri="{C183D7F6-B498-43B3-948B-1728B52AA6E4}">
                <adec:decorative xmlns:adec="http://schemas.microsoft.com/office/drawing/2017/decorative" val="1"/>
              </a:ext>
            </a:extLst>
          </p:cNvPr>
          <p:cNvSpPr/>
          <p:nvPr/>
        </p:nvSpPr>
        <p:spPr>
          <a:xfrm>
            <a:off x="1507" y="0"/>
            <a:ext cx="121920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99" name="Google Shape;699;p19"/>
          <p:cNvSpPr txBox="1">
            <a:spLocks noGrp="1"/>
          </p:cNvSpPr>
          <p:nvPr>
            <p:ph type="title"/>
          </p:nvPr>
        </p:nvSpPr>
        <p:spPr>
          <a:xfrm>
            <a:off x="1097280" y="758952"/>
            <a:ext cx="10058400" cy="3892168"/>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262626"/>
              </a:buClr>
              <a:buSzPts val="7200"/>
              <a:buFont typeface="Calibri"/>
              <a:buNone/>
            </a:pPr>
            <a:r>
              <a:rPr lang="en-GB" sz="7200">
                <a:solidFill>
                  <a:srgbClr val="262626"/>
                </a:solidFill>
              </a:rPr>
              <a:t>Thank you, any questions?</a:t>
            </a:r>
            <a:endParaRPr/>
          </a:p>
        </p:txBody>
      </p:sp>
      <p:sp>
        <p:nvSpPr>
          <p:cNvPr id="700" name="Google Shape;700;p19">
            <a:extLst>
              <a:ext uri="{C183D7F6-B498-43B3-948B-1728B52AA6E4}">
                <adec:decorative xmlns:adec="http://schemas.microsoft.com/office/drawing/2017/decorative" val="1"/>
              </a:ext>
            </a:extLst>
          </p:cNvPr>
          <p:cNvSpPr/>
          <p:nvPr/>
        </p:nvSpPr>
        <p:spPr>
          <a:xfrm>
            <a:off x="1507" y="4953000"/>
            <a:ext cx="12188952" cy="1905000"/>
          </a:xfrm>
          <a:prstGeom prst="rect">
            <a:avLst/>
          </a:prstGeom>
          <a:solidFill>
            <a:srgbClr val="17365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701" name="Google Shape;701;p19">
            <a:extLst>
              <a:ext uri="{C183D7F6-B498-43B3-948B-1728B52AA6E4}">
                <adec:decorative xmlns:adec="http://schemas.microsoft.com/office/drawing/2017/decorative" val="1"/>
              </a:ext>
            </a:extLst>
          </p:cNvPr>
          <p:cNvSpPr/>
          <p:nvPr/>
        </p:nvSpPr>
        <p:spPr>
          <a:xfrm>
            <a:off x="1507" y="4906176"/>
            <a:ext cx="12188952" cy="64008"/>
          </a:xfrm>
          <a:prstGeom prst="rect">
            <a:avLst/>
          </a:pr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702" name="Google Shape;702;p19"/>
          <p:cNvSpPr txBox="1"/>
          <p:nvPr/>
        </p:nvSpPr>
        <p:spPr>
          <a:xfrm>
            <a:off x="1207658" y="5249676"/>
            <a:ext cx="29141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lt1"/>
                </a:solidFill>
                <a:latin typeface="Calibri"/>
                <a:ea typeface="Calibri"/>
                <a:cs typeface="Calibri"/>
                <a:sym typeface="Calibri"/>
              </a:rPr>
              <a:t>steph.newton@ukhsa.gov.uk</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35"/>
        <p:cNvGrpSpPr/>
        <p:nvPr/>
      </p:nvGrpSpPr>
      <p:grpSpPr>
        <a:xfrm>
          <a:off x="0" y="0"/>
          <a:ext cx="0" cy="0"/>
          <a:chOff x="0" y="0"/>
          <a:chExt cx="0" cy="0"/>
        </a:xfrm>
      </p:grpSpPr>
      <p:sp>
        <p:nvSpPr>
          <p:cNvPr id="236" name="Google Shape;236;g325bea2b222_0_0">
            <a:extLst>
              <a:ext uri="{C183D7F6-B498-43B3-948B-1728B52AA6E4}">
                <adec:decorative xmlns:adec="http://schemas.microsoft.com/office/drawing/2017/decorative" val="1"/>
              </a:ext>
            </a:extLst>
          </p:cNvPr>
          <p:cNvSpPr/>
          <p:nvPr/>
        </p:nvSpPr>
        <p:spPr>
          <a:xfrm>
            <a:off x="0" y="0"/>
            <a:ext cx="121863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7" name="Google Shape;237;g325bea2b222_0_0">
            <a:extLst>
              <a:ext uri="{C183D7F6-B498-43B3-948B-1728B52AA6E4}">
                <adec:decorative xmlns:adec="http://schemas.microsoft.com/office/drawing/2017/decorative" val="1"/>
              </a:ext>
            </a:extLst>
          </p:cNvPr>
          <p:cNvSpPr/>
          <p:nvPr/>
        </p:nvSpPr>
        <p:spPr>
          <a:xfrm>
            <a:off x="16" y="0"/>
            <a:ext cx="4050900" cy="6858000"/>
          </a:xfrm>
          <a:prstGeom prst="rect">
            <a:avLst/>
          </a:prstGeom>
          <a:solidFill>
            <a:srgbClr val="17365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38" name="Google Shape;238;g325bea2b222_0_0"/>
          <p:cNvSpPr txBox="1">
            <a:spLocks noGrp="1"/>
          </p:cNvSpPr>
          <p:nvPr>
            <p:ph type="title"/>
          </p:nvPr>
        </p:nvSpPr>
        <p:spPr>
          <a:xfrm>
            <a:off x="477622" y="523875"/>
            <a:ext cx="3084900" cy="2521800"/>
          </a:xfrm>
          <a:prstGeom prst="rect">
            <a:avLst/>
          </a:prstGeom>
          <a:noFill/>
          <a:ln>
            <a:noFill/>
          </a:ln>
        </p:spPr>
        <p:txBody>
          <a:bodyPr spcFirstLastPara="1" wrap="square" lIns="91425" tIns="45700" rIns="91425" bIns="45700" anchor="ctr" anchorCtr="0">
            <a:normAutofit/>
          </a:bodyPr>
          <a:lstStyle/>
          <a:p>
            <a:pPr marL="0" lvl="0" indent="0" algn="ctr" rtl="0">
              <a:lnSpc>
                <a:spcPct val="85000"/>
              </a:lnSpc>
              <a:spcBef>
                <a:spcPts val="0"/>
              </a:spcBef>
              <a:spcAft>
                <a:spcPts val="0"/>
              </a:spcAft>
              <a:buClr>
                <a:srgbClr val="FFFFFF"/>
              </a:buClr>
              <a:buSzPts val="4400"/>
              <a:buFont typeface="Calibri"/>
              <a:buNone/>
            </a:pPr>
            <a:r>
              <a:rPr lang="en-GB" sz="4400">
                <a:solidFill>
                  <a:srgbClr val="FFFFFF"/>
                </a:solidFill>
              </a:rPr>
              <a:t>HNA Overview</a:t>
            </a:r>
            <a:endParaRPr/>
          </a:p>
        </p:txBody>
      </p:sp>
      <p:sp>
        <p:nvSpPr>
          <p:cNvPr id="239" name="Google Shape;239;g325bea2b222_0_0">
            <a:extLst>
              <a:ext uri="{C183D7F6-B498-43B3-948B-1728B52AA6E4}">
                <adec:decorative xmlns:adec="http://schemas.microsoft.com/office/drawing/2017/decorative" val="1"/>
              </a:ext>
            </a:extLst>
          </p:cNvPr>
          <p:cNvSpPr/>
          <p:nvPr/>
        </p:nvSpPr>
        <p:spPr>
          <a:xfrm>
            <a:off x="4040071" y="0"/>
            <a:ext cx="63900" cy="6858000"/>
          </a:xfrm>
          <a:prstGeom prst="rect">
            <a:avLst/>
          </a:pr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nvGrpSpPr>
          <p:cNvPr id="240" name="Google Shape;240;g325bea2b222_0_0">
            <a:extLst>
              <a:ext uri="{C183D7F6-B498-43B3-948B-1728B52AA6E4}">
                <adec:decorative xmlns:adec="http://schemas.microsoft.com/office/drawing/2017/decorative" val="1"/>
              </a:ext>
            </a:extLst>
          </p:cNvPr>
          <p:cNvGrpSpPr/>
          <p:nvPr/>
        </p:nvGrpSpPr>
        <p:grpSpPr>
          <a:xfrm>
            <a:off x="4741863" y="642521"/>
            <a:ext cx="6797712" cy="4985729"/>
            <a:chOff x="0" y="2758"/>
            <a:chExt cx="6797712" cy="4985729"/>
          </a:xfrm>
        </p:grpSpPr>
        <p:cxnSp>
          <p:nvCxnSpPr>
            <p:cNvPr id="241" name="Google Shape;241;g325bea2b222_0_0"/>
            <p:cNvCxnSpPr/>
            <p:nvPr/>
          </p:nvCxnSpPr>
          <p:spPr>
            <a:xfrm>
              <a:off x="0" y="2758"/>
              <a:ext cx="6797700" cy="0"/>
            </a:xfrm>
            <a:prstGeom prst="straightConnector1">
              <a:avLst/>
            </a:prstGeom>
            <a:solidFill>
              <a:srgbClr val="00B85B"/>
            </a:solidFill>
            <a:ln w="15875" cap="flat" cmpd="sng">
              <a:solidFill>
                <a:srgbClr val="00B85B"/>
              </a:solidFill>
              <a:prstDash val="solid"/>
              <a:round/>
              <a:headEnd type="none" w="sm" len="sm"/>
              <a:tailEnd type="none" w="sm" len="sm"/>
            </a:ln>
          </p:spPr>
        </p:cxnSp>
        <p:sp>
          <p:nvSpPr>
            <p:cNvPr id="242" name="Google Shape;242;g325bea2b222_0_0"/>
            <p:cNvSpPr/>
            <p:nvPr/>
          </p:nvSpPr>
          <p:spPr>
            <a:xfrm>
              <a:off x="0" y="2758"/>
              <a:ext cx="6797700" cy="940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g325bea2b222_0_0"/>
            <p:cNvSpPr txBox="1"/>
            <p:nvPr/>
          </p:nvSpPr>
          <p:spPr>
            <a:xfrm>
              <a:off x="0" y="2758"/>
              <a:ext cx="6797700" cy="940800"/>
            </a:xfrm>
            <a:prstGeom prst="rect">
              <a:avLst/>
            </a:prstGeom>
            <a:noFill/>
            <a:ln>
              <a:noFill/>
            </a:ln>
          </p:spPr>
          <p:txBody>
            <a:bodyPr spcFirstLastPara="1" wrap="square" lIns="110475" tIns="110475" rIns="110475" bIns="110475" anchor="t" anchorCtr="0">
              <a:noAutofit/>
            </a:bodyPr>
            <a:lstStyle/>
            <a:p>
              <a:pPr marL="0" marR="0" lvl="0" indent="0" algn="l" rtl="0">
                <a:lnSpc>
                  <a:spcPct val="90000"/>
                </a:lnSpc>
                <a:spcBef>
                  <a:spcPts val="0"/>
                </a:spcBef>
                <a:spcAft>
                  <a:spcPts val="0"/>
                </a:spcAft>
                <a:buClr>
                  <a:schemeClr val="dk1"/>
                </a:buClr>
                <a:buSzPts val="2900"/>
                <a:buFont typeface="Calibri"/>
                <a:buNone/>
              </a:pPr>
              <a:r>
                <a:rPr lang="en-GB" sz="2200">
                  <a:solidFill>
                    <a:schemeClr val="dk1"/>
                  </a:solidFill>
                  <a:latin typeface="Calibri"/>
                  <a:ea typeface="Calibri"/>
                  <a:cs typeface="Calibri"/>
                  <a:sym typeface="Calibri"/>
                </a:rPr>
                <a:t>1 year duration - Oct 2023 to Dec 2024. Joint project - UKHSA and Local Authorities (KCC &amp; Medway).</a:t>
              </a:r>
              <a:endParaRPr sz="2200">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2900"/>
                <a:buFont typeface="Calibri"/>
                <a:buNone/>
              </a:pPr>
              <a:endParaRPr sz="2200">
                <a:solidFill>
                  <a:schemeClr val="dk1"/>
                </a:solidFill>
                <a:latin typeface="Calibri"/>
                <a:ea typeface="Calibri"/>
                <a:cs typeface="Calibri"/>
                <a:sym typeface="Calibri"/>
              </a:endParaRPr>
            </a:p>
          </p:txBody>
        </p:sp>
        <p:cxnSp>
          <p:nvCxnSpPr>
            <p:cNvPr id="244" name="Google Shape;244;g325bea2b222_0_0"/>
            <p:cNvCxnSpPr/>
            <p:nvPr/>
          </p:nvCxnSpPr>
          <p:spPr>
            <a:xfrm>
              <a:off x="0" y="943491"/>
              <a:ext cx="6797700" cy="0"/>
            </a:xfrm>
            <a:prstGeom prst="straightConnector1">
              <a:avLst/>
            </a:prstGeom>
            <a:solidFill>
              <a:srgbClr val="09D263"/>
            </a:solidFill>
            <a:ln w="15875" cap="flat" cmpd="sng">
              <a:solidFill>
                <a:srgbClr val="09D263"/>
              </a:solidFill>
              <a:prstDash val="solid"/>
              <a:round/>
              <a:headEnd type="none" w="sm" len="sm"/>
              <a:tailEnd type="none" w="sm" len="sm"/>
            </a:ln>
          </p:spPr>
        </p:cxnSp>
        <p:sp>
          <p:nvSpPr>
            <p:cNvPr id="245" name="Google Shape;245;g325bea2b222_0_0"/>
            <p:cNvSpPr/>
            <p:nvPr/>
          </p:nvSpPr>
          <p:spPr>
            <a:xfrm>
              <a:off x="0" y="943491"/>
              <a:ext cx="6797700" cy="940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g325bea2b222_0_0"/>
            <p:cNvSpPr txBox="1"/>
            <p:nvPr/>
          </p:nvSpPr>
          <p:spPr>
            <a:xfrm>
              <a:off x="0" y="943491"/>
              <a:ext cx="6797700" cy="940800"/>
            </a:xfrm>
            <a:prstGeom prst="rect">
              <a:avLst/>
            </a:prstGeom>
            <a:noFill/>
            <a:ln>
              <a:noFill/>
            </a:ln>
          </p:spPr>
          <p:txBody>
            <a:bodyPr spcFirstLastPara="1" wrap="square" lIns="110475" tIns="110475" rIns="110475" bIns="110475" anchor="t" anchorCtr="0">
              <a:noAutofit/>
            </a:bodyPr>
            <a:lstStyle/>
            <a:p>
              <a:pPr marL="0" lvl="0" indent="0" algn="l" rtl="0">
                <a:lnSpc>
                  <a:spcPct val="90000"/>
                </a:lnSpc>
                <a:spcBef>
                  <a:spcPts val="0"/>
                </a:spcBef>
                <a:spcAft>
                  <a:spcPts val="0"/>
                </a:spcAft>
                <a:buClr>
                  <a:schemeClr val="dk1"/>
                </a:buClr>
                <a:buSzPts val="2900"/>
                <a:buFont typeface="Calibri"/>
                <a:buNone/>
              </a:pPr>
              <a:r>
                <a:rPr lang="en-GB" sz="2300">
                  <a:solidFill>
                    <a:schemeClr val="dk1"/>
                  </a:solidFill>
                  <a:latin typeface="Calibri"/>
                  <a:ea typeface="Calibri"/>
                  <a:cs typeface="Calibri"/>
                  <a:sym typeface="Calibri"/>
                </a:rPr>
                <a:t>Completed at an ICB level for Kent and Medway. Aim is for a HNA to be completed for each ICB in the SE.</a:t>
              </a:r>
              <a:endParaRPr sz="2300">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2900"/>
                <a:buFont typeface="Calibri"/>
                <a:buNone/>
              </a:pPr>
              <a:endParaRPr sz="2200">
                <a:solidFill>
                  <a:schemeClr val="dk1"/>
                </a:solidFill>
                <a:latin typeface="Calibri"/>
                <a:ea typeface="Calibri"/>
                <a:cs typeface="Calibri"/>
                <a:sym typeface="Calibri"/>
              </a:endParaRPr>
            </a:p>
          </p:txBody>
        </p:sp>
        <p:cxnSp>
          <p:nvCxnSpPr>
            <p:cNvPr id="247" name="Google Shape;247;g325bea2b222_0_0"/>
            <p:cNvCxnSpPr/>
            <p:nvPr/>
          </p:nvCxnSpPr>
          <p:spPr>
            <a:xfrm>
              <a:off x="0" y="1884223"/>
              <a:ext cx="6797700" cy="0"/>
            </a:xfrm>
            <a:prstGeom prst="straightConnector1">
              <a:avLst/>
            </a:prstGeom>
            <a:solidFill>
              <a:srgbClr val="19E76D"/>
            </a:solidFill>
            <a:ln w="15875" cap="flat" cmpd="sng">
              <a:solidFill>
                <a:srgbClr val="19E76D"/>
              </a:solidFill>
              <a:prstDash val="solid"/>
              <a:round/>
              <a:headEnd type="none" w="sm" len="sm"/>
              <a:tailEnd type="none" w="sm" len="sm"/>
            </a:ln>
          </p:spPr>
        </p:cxnSp>
        <p:sp>
          <p:nvSpPr>
            <p:cNvPr id="248" name="Google Shape;248;g325bea2b222_0_0"/>
            <p:cNvSpPr/>
            <p:nvPr/>
          </p:nvSpPr>
          <p:spPr>
            <a:xfrm>
              <a:off x="0" y="1884223"/>
              <a:ext cx="6797700" cy="940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g325bea2b222_0_0"/>
            <p:cNvSpPr txBox="1"/>
            <p:nvPr/>
          </p:nvSpPr>
          <p:spPr>
            <a:xfrm>
              <a:off x="0" y="1884223"/>
              <a:ext cx="6797700" cy="940800"/>
            </a:xfrm>
            <a:prstGeom prst="rect">
              <a:avLst/>
            </a:prstGeom>
            <a:noFill/>
            <a:ln>
              <a:noFill/>
            </a:ln>
          </p:spPr>
          <p:txBody>
            <a:bodyPr spcFirstLastPara="1" wrap="square" lIns="110475" tIns="110475" rIns="110475" bIns="110475" anchor="t" anchorCtr="0">
              <a:noAutofit/>
            </a:bodyPr>
            <a:lstStyle/>
            <a:p>
              <a:pPr marL="0" lvl="0" indent="0" algn="l" rtl="0">
                <a:lnSpc>
                  <a:spcPct val="90000"/>
                </a:lnSpc>
                <a:spcBef>
                  <a:spcPts val="0"/>
                </a:spcBef>
                <a:spcAft>
                  <a:spcPts val="0"/>
                </a:spcAft>
                <a:buClr>
                  <a:schemeClr val="dk1"/>
                </a:buClr>
                <a:buSzPts val="2900"/>
                <a:buFont typeface="Calibri"/>
                <a:buNone/>
              </a:pPr>
              <a:r>
                <a:rPr lang="en-GB" sz="2200">
                  <a:solidFill>
                    <a:schemeClr val="dk1"/>
                  </a:solidFill>
                  <a:latin typeface="Calibri"/>
                  <a:ea typeface="Calibri"/>
                  <a:cs typeface="Calibri"/>
                  <a:sym typeface="Calibri"/>
                </a:rPr>
                <a:t>Quantitative &amp; qualitative methods - most of the epidemiological data from NTBS 2014 to 2023.</a:t>
              </a:r>
              <a:endParaRPr sz="2200">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2900"/>
                <a:buFont typeface="Calibri"/>
                <a:buNone/>
              </a:pPr>
              <a:endParaRPr sz="2900">
                <a:solidFill>
                  <a:schemeClr val="dk1"/>
                </a:solidFill>
                <a:latin typeface="Calibri"/>
                <a:ea typeface="Calibri"/>
                <a:cs typeface="Calibri"/>
                <a:sym typeface="Calibri"/>
              </a:endParaRPr>
            </a:p>
          </p:txBody>
        </p:sp>
        <p:cxnSp>
          <p:nvCxnSpPr>
            <p:cNvPr id="250" name="Google Shape;250;g325bea2b222_0_0"/>
            <p:cNvCxnSpPr/>
            <p:nvPr/>
          </p:nvCxnSpPr>
          <p:spPr>
            <a:xfrm>
              <a:off x="0" y="2824955"/>
              <a:ext cx="6797700" cy="0"/>
            </a:xfrm>
            <a:prstGeom prst="straightConnector1">
              <a:avLst/>
            </a:prstGeom>
            <a:solidFill>
              <a:srgbClr val="45E07D"/>
            </a:solidFill>
            <a:ln w="15875" cap="flat" cmpd="sng">
              <a:solidFill>
                <a:srgbClr val="45E07D"/>
              </a:solidFill>
              <a:prstDash val="solid"/>
              <a:round/>
              <a:headEnd type="none" w="sm" len="sm"/>
              <a:tailEnd type="none" w="sm" len="sm"/>
            </a:ln>
          </p:spPr>
        </p:cxnSp>
        <p:sp>
          <p:nvSpPr>
            <p:cNvPr id="251" name="Google Shape;251;g325bea2b222_0_0"/>
            <p:cNvSpPr/>
            <p:nvPr/>
          </p:nvSpPr>
          <p:spPr>
            <a:xfrm>
              <a:off x="0" y="2824956"/>
              <a:ext cx="6797700" cy="940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g325bea2b222_0_0"/>
            <p:cNvSpPr txBox="1"/>
            <p:nvPr/>
          </p:nvSpPr>
          <p:spPr>
            <a:xfrm>
              <a:off x="0" y="2758481"/>
              <a:ext cx="6797700" cy="940800"/>
            </a:xfrm>
            <a:prstGeom prst="rect">
              <a:avLst/>
            </a:prstGeom>
            <a:noFill/>
            <a:ln>
              <a:noFill/>
            </a:ln>
          </p:spPr>
          <p:txBody>
            <a:bodyPr spcFirstLastPara="1" wrap="square" lIns="110475" tIns="110475" rIns="110475" bIns="110475" anchor="t" anchorCtr="0">
              <a:noAutofit/>
            </a:bodyPr>
            <a:lstStyle/>
            <a:p>
              <a:pPr marL="0" lvl="0" indent="0" algn="l" rtl="0">
                <a:lnSpc>
                  <a:spcPct val="90000"/>
                </a:lnSpc>
                <a:spcBef>
                  <a:spcPts val="0"/>
                </a:spcBef>
                <a:spcAft>
                  <a:spcPts val="0"/>
                </a:spcAft>
                <a:buClr>
                  <a:schemeClr val="dk1"/>
                </a:buClr>
                <a:buSzPts val="2900"/>
                <a:buFont typeface="Calibri"/>
                <a:buNone/>
              </a:pPr>
              <a:r>
                <a:rPr lang="en-GB" sz="2200">
                  <a:solidFill>
                    <a:schemeClr val="dk1"/>
                  </a:solidFill>
                  <a:latin typeface="Calibri"/>
                  <a:ea typeface="Calibri"/>
                  <a:cs typeface="Calibri"/>
                  <a:sym typeface="Calibri"/>
                </a:rPr>
                <a:t>Key stakeholders - HPT, Field Services, KCC, Medway Council, K&amp;M ICB, Acute and Community Trusts, NHS UASC team and Napier Barracks. </a:t>
              </a:r>
              <a:endParaRPr sz="2200">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2900"/>
                <a:buFont typeface="Calibri"/>
                <a:buNone/>
              </a:pPr>
              <a:endParaRPr sz="2900">
                <a:solidFill>
                  <a:schemeClr val="dk1"/>
                </a:solidFill>
                <a:latin typeface="Calibri"/>
                <a:ea typeface="Calibri"/>
                <a:cs typeface="Calibri"/>
                <a:sym typeface="Calibri"/>
              </a:endParaRPr>
            </a:p>
          </p:txBody>
        </p:sp>
        <p:cxnSp>
          <p:nvCxnSpPr>
            <p:cNvPr id="253" name="Google Shape;253;g325bea2b222_0_0"/>
            <p:cNvCxnSpPr/>
            <p:nvPr/>
          </p:nvCxnSpPr>
          <p:spPr>
            <a:xfrm>
              <a:off x="0" y="3765688"/>
              <a:ext cx="6797700" cy="0"/>
            </a:xfrm>
            <a:prstGeom prst="straightConnector1">
              <a:avLst/>
            </a:prstGeom>
            <a:solidFill>
              <a:srgbClr val="6EDC91"/>
            </a:solidFill>
            <a:ln w="15875" cap="flat" cmpd="sng">
              <a:solidFill>
                <a:srgbClr val="6EDC91"/>
              </a:solidFill>
              <a:prstDash val="solid"/>
              <a:round/>
              <a:headEnd type="none" w="sm" len="sm"/>
              <a:tailEnd type="none" w="sm" len="sm"/>
            </a:ln>
          </p:spPr>
        </p:cxnSp>
        <p:sp>
          <p:nvSpPr>
            <p:cNvPr id="254" name="Google Shape;254;g325bea2b222_0_0"/>
            <p:cNvSpPr/>
            <p:nvPr/>
          </p:nvSpPr>
          <p:spPr>
            <a:xfrm>
              <a:off x="0" y="3765688"/>
              <a:ext cx="6797700" cy="940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g325bea2b222_0_0"/>
            <p:cNvSpPr txBox="1"/>
            <p:nvPr/>
          </p:nvSpPr>
          <p:spPr>
            <a:xfrm>
              <a:off x="12" y="3765687"/>
              <a:ext cx="6797700" cy="1222800"/>
            </a:xfrm>
            <a:prstGeom prst="rect">
              <a:avLst/>
            </a:prstGeom>
            <a:noFill/>
            <a:ln>
              <a:noFill/>
            </a:ln>
          </p:spPr>
          <p:txBody>
            <a:bodyPr spcFirstLastPara="1" wrap="square" lIns="110475" tIns="110475" rIns="110475" bIns="110475" anchor="t" anchorCtr="0">
              <a:noAutofit/>
            </a:bodyPr>
            <a:lstStyle/>
            <a:p>
              <a:pPr marL="0" marR="0" lvl="0" indent="0" algn="l" rtl="0">
                <a:lnSpc>
                  <a:spcPct val="90000"/>
                </a:lnSpc>
                <a:spcBef>
                  <a:spcPts val="0"/>
                </a:spcBef>
                <a:spcAft>
                  <a:spcPts val="0"/>
                </a:spcAft>
                <a:buClr>
                  <a:schemeClr val="dk1"/>
                </a:buClr>
                <a:buSzPts val="2900"/>
                <a:buFont typeface="Calibri"/>
                <a:buNone/>
              </a:pPr>
              <a:r>
                <a:rPr lang="en-GB" sz="2200">
                  <a:solidFill>
                    <a:schemeClr val="dk1"/>
                  </a:solidFill>
                  <a:latin typeface="Calibri"/>
                  <a:ea typeface="Calibri"/>
                  <a:cs typeface="Calibri"/>
                  <a:sym typeface="Calibri"/>
                </a:rPr>
                <a:t>Recommendations in line with the TB national action plan - to inform  and support development of a local strategic action plan for Kent and Medway. </a:t>
              </a:r>
              <a:endParaRPr sz="2600">
                <a:solidFill>
                  <a:schemeClr val="dk1"/>
                </a:solidFill>
                <a:latin typeface="Calibri"/>
                <a:ea typeface="Calibri"/>
                <a:cs typeface="Calibri"/>
                <a:sym typeface="Calibri"/>
              </a:endParaRPr>
            </a:p>
          </p:txBody>
        </p:sp>
        <p:cxnSp>
          <p:nvCxnSpPr>
            <p:cNvPr id="256" name="Google Shape;256;g325bea2b222_0_0"/>
            <p:cNvCxnSpPr/>
            <p:nvPr/>
          </p:nvCxnSpPr>
          <p:spPr>
            <a:xfrm>
              <a:off x="0" y="4872595"/>
              <a:ext cx="6797700" cy="0"/>
            </a:xfrm>
            <a:prstGeom prst="straightConnector1">
              <a:avLst/>
            </a:prstGeom>
            <a:solidFill>
              <a:srgbClr val="93DCA7"/>
            </a:solidFill>
            <a:ln w="15875" cap="flat" cmpd="sng">
              <a:solidFill>
                <a:srgbClr val="93DCA7"/>
              </a:solidFill>
              <a:prstDash val="solid"/>
              <a:round/>
              <a:headEnd type="none" w="sm" len="sm"/>
              <a:tailEnd type="none" w="sm" len="sm"/>
            </a:ln>
          </p:spPr>
        </p:cxn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61"/>
        <p:cNvGrpSpPr/>
        <p:nvPr/>
      </p:nvGrpSpPr>
      <p:grpSpPr>
        <a:xfrm>
          <a:off x="0" y="0"/>
          <a:ext cx="0" cy="0"/>
          <a:chOff x="0" y="0"/>
          <a:chExt cx="0" cy="0"/>
        </a:xfrm>
      </p:grpSpPr>
      <p:sp>
        <p:nvSpPr>
          <p:cNvPr id="262" name="Google Shape;262;p3">
            <a:extLst>
              <a:ext uri="{C183D7F6-B498-43B3-948B-1728B52AA6E4}">
                <adec:decorative xmlns:adec="http://schemas.microsoft.com/office/drawing/2017/decorative" val="1"/>
              </a:ext>
            </a:extLst>
          </p:cNvPr>
          <p:cNvSpPr/>
          <p:nvPr/>
        </p:nvSpPr>
        <p:spPr>
          <a:xfrm>
            <a:off x="0" y="0"/>
            <a:ext cx="12186315"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3" name="Google Shape;263;p3">
            <a:extLst>
              <a:ext uri="{C183D7F6-B498-43B3-948B-1728B52AA6E4}">
                <adec:decorative xmlns:adec="http://schemas.microsoft.com/office/drawing/2017/decorative" val="1"/>
              </a:ext>
            </a:extLst>
          </p:cNvPr>
          <p:cNvSpPr/>
          <p:nvPr/>
        </p:nvSpPr>
        <p:spPr>
          <a:xfrm>
            <a:off x="16" y="0"/>
            <a:ext cx="4050791" cy="6858000"/>
          </a:xfrm>
          <a:prstGeom prst="rect">
            <a:avLst/>
          </a:prstGeom>
          <a:solidFill>
            <a:srgbClr val="17365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64" name="Google Shape;264;p3"/>
          <p:cNvSpPr txBox="1">
            <a:spLocks noGrp="1"/>
          </p:cNvSpPr>
          <p:nvPr>
            <p:ph type="title"/>
          </p:nvPr>
        </p:nvSpPr>
        <p:spPr>
          <a:xfrm>
            <a:off x="483001" y="385125"/>
            <a:ext cx="3372600" cy="2505000"/>
          </a:xfrm>
          <a:prstGeom prst="rect">
            <a:avLst/>
          </a:prstGeom>
          <a:noFill/>
          <a:ln>
            <a:noFill/>
          </a:ln>
        </p:spPr>
        <p:txBody>
          <a:bodyPr spcFirstLastPara="1" wrap="square" lIns="91425" tIns="45700" rIns="91425" bIns="45700" anchor="ctr" anchorCtr="0">
            <a:noAutofit/>
          </a:bodyPr>
          <a:lstStyle/>
          <a:p>
            <a:pPr marL="0" lvl="0" indent="0" algn="ctr" rtl="0">
              <a:lnSpc>
                <a:spcPct val="85000"/>
              </a:lnSpc>
              <a:spcBef>
                <a:spcPts val="0"/>
              </a:spcBef>
              <a:spcAft>
                <a:spcPts val="0"/>
              </a:spcAft>
              <a:buClr>
                <a:srgbClr val="FFFFFF"/>
              </a:buClr>
              <a:buSzPts val="4400"/>
              <a:buFont typeface="Calibri"/>
              <a:buNone/>
            </a:pPr>
            <a:r>
              <a:rPr lang="en-GB" sz="4400">
                <a:solidFill>
                  <a:srgbClr val="FFFFFF"/>
                </a:solidFill>
              </a:rPr>
              <a:t>National and International Context</a:t>
            </a:r>
            <a:endParaRPr/>
          </a:p>
        </p:txBody>
      </p:sp>
      <p:sp>
        <p:nvSpPr>
          <p:cNvPr id="265" name="Google Shape;265;p3">
            <a:extLst>
              <a:ext uri="{C183D7F6-B498-43B3-948B-1728B52AA6E4}">
                <adec:decorative xmlns:adec="http://schemas.microsoft.com/office/drawing/2017/decorative" val="1"/>
              </a:ext>
            </a:extLst>
          </p:cNvPr>
          <p:cNvSpPr/>
          <p:nvPr/>
        </p:nvSpPr>
        <p:spPr>
          <a:xfrm>
            <a:off x="4040071" y="0"/>
            <a:ext cx="64008" cy="6858000"/>
          </a:xfrm>
          <a:prstGeom prst="rect">
            <a:avLst/>
          </a:pr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nvGrpSpPr>
          <p:cNvPr id="266" name="Google Shape;266;p3">
            <a:extLst>
              <a:ext uri="{C183D7F6-B498-43B3-948B-1728B52AA6E4}">
                <adec:decorative xmlns:adec="http://schemas.microsoft.com/office/drawing/2017/decorative" val="1"/>
              </a:ext>
            </a:extLst>
          </p:cNvPr>
          <p:cNvGrpSpPr/>
          <p:nvPr/>
        </p:nvGrpSpPr>
        <p:grpSpPr>
          <a:xfrm>
            <a:off x="4741863" y="640452"/>
            <a:ext cx="6797675" cy="5648532"/>
            <a:chOff x="0" y="689"/>
            <a:chExt cx="6797675" cy="5648532"/>
          </a:xfrm>
        </p:grpSpPr>
        <p:cxnSp>
          <p:nvCxnSpPr>
            <p:cNvPr id="267" name="Google Shape;267;p3"/>
            <p:cNvCxnSpPr/>
            <p:nvPr/>
          </p:nvCxnSpPr>
          <p:spPr>
            <a:xfrm>
              <a:off x="0" y="689"/>
              <a:ext cx="6797675" cy="0"/>
            </a:xfrm>
            <a:prstGeom prst="straightConnector1">
              <a:avLst/>
            </a:prstGeom>
            <a:solidFill>
              <a:srgbClr val="00B85B"/>
            </a:solidFill>
            <a:ln w="15875" cap="flat" cmpd="sng">
              <a:solidFill>
                <a:srgbClr val="00B85B"/>
              </a:solidFill>
              <a:prstDash val="solid"/>
              <a:round/>
              <a:headEnd type="none" w="sm" len="sm"/>
              <a:tailEnd type="none" w="sm" len="sm"/>
            </a:ln>
          </p:spPr>
        </p:cxnSp>
        <p:sp>
          <p:nvSpPr>
            <p:cNvPr id="268" name="Google Shape;268;p3"/>
            <p:cNvSpPr/>
            <p:nvPr/>
          </p:nvSpPr>
          <p:spPr>
            <a:xfrm>
              <a:off x="0" y="689"/>
              <a:ext cx="6797675" cy="112970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
            <p:cNvSpPr txBox="1"/>
            <p:nvPr/>
          </p:nvSpPr>
          <p:spPr>
            <a:xfrm>
              <a:off x="0" y="689"/>
              <a:ext cx="6797675" cy="1129706"/>
            </a:xfrm>
            <a:prstGeom prst="rect">
              <a:avLst/>
            </a:prstGeom>
            <a:noFill/>
            <a:ln>
              <a:noFill/>
            </a:ln>
          </p:spPr>
          <p:txBody>
            <a:bodyPr spcFirstLastPara="1" wrap="square" lIns="83800" tIns="83800" rIns="83800" bIns="83800" anchor="t" anchorCtr="0">
              <a:noAutofit/>
            </a:bodyPr>
            <a:lstStyle/>
            <a:p>
              <a:pPr marL="0" marR="0" lvl="0" indent="0" algn="l" rtl="0">
                <a:lnSpc>
                  <a:spcPct val="90000"/>
                </a:lnSpc>
                <a:spcBef>
                  <a:spcPts val="0"/>
                </a:spcBef>
                <a:spcAft>
                  <a:spcPts val="0"/>
                </a:spcAft>
                <a:buClr>
                  <a:schemeClr val="dk1"/>
                </a:buClr>
                <a:buSzPts val="2200"/>
                <a:buFont typeface="Calibri"/>
                <a:buNone/>
              </a:pPr>
              <a:r>
                <a:rPr lang="en-GB" sz="2200">
                  <a:solidFill>
                    <a:schemeClr val="dk1"/>
                  </a:solidFill>
                  <a:latin typeface="Calibri"/>
                  <a:ea typeface="Calibri"/>
                  <a:cs typeface="Calibri"/>
                  <a:sym typeface="Calibri"/>
                </a:rPr>
                <a:t>Worldwide, TB is the 2</a:t>
              </a:r>
              <a:r>
                <a:rPr lang="en-GB" sz="2200" baseline="30000">
                  <a:solidFill>
                    <a:schemeClr val="dk1"/>
                  </a:solidFill>
                  <a:latin typeface="Calibri"/>
                  <a:ea typeface="Calibri"/>
                  <a:cs typeface="Calibri"/>
                  <a:sym typeface="Calibri"/>
                </a:rPr>
                <a:t>nd</a:t>
              </a:r>
              <a:r>
                <a:rPr lang="en-GB" sz="2200">
                  <a:solidFill>
                    <a:schemeClr val="dk1"/>
                  </a:solidFill>
                  <a:latin typeface="Calibri"/>
                  <a:ea typeface="Calibri"/>
                  <a:cs typeface="Calibri"/>
                  <a:sym typeface="Calibri"/>
                </a:rPr>
                <a:t> leading cause of death from a single infectious agent (after COVID-19).</a:t>
              </a:r>
              <a:endParaRPr sz="2200">
                <a:solidFill>
                  <a:schemeClr val="dk1"/>
                </a:solidFill>
                <a:latin typeface="Calibri"/>
                <a:ea typeface="Calibri"/>
                <a:cs typeface="Calibri"/>
                <a:sym typeface="Calibri"/>
              </a:endParaRPr>
            </a:p>
          </p:txBody>
        </p:sp>
        <p:cxnSp>
          <p:nvCxnSpPr>
            <p:cNvPr id="270" name="Google Shape;270;p3"/>
            <p:cNvCxnSpPr/>
            <p:nvPr/>
          </p:nvCxnSpPr>
          <p:spPr>
            <a:xfrm>
              <a:off x="0" y="1130396"/>
              <a:ext cx="6797675" cy="0"/>
            </a:xfrm>
            <a:prstGeom prst="straightConnector1">
              <a:avLst/>
            </a:prstGeom>
            <a:solidFill>
              <a:srgbClr val="0DD766"/>
            </a:solidFill>
            <a:ln w="15875" cap="flat" cmpd="sng">
              <a:solidFill>
                <a:srgbClr val="0DD766"/>
              </a:solidFill>
              <a:prstDash val="solid"/>
              <a:round/>
              <a:headEnd type="none" w="sm" len="sm"/>
              <a:tailEnd type="none" w="sm" len="sm"/>
            </a:ln>
          </p:spPr>
        </p:cxnSp>
        <p:sp>
          <p:nvSpPr>
            <p:cNvPr id="271" name="Google Shape;271;p3"/>
            <p:cNvSpPr/>
            <p:nvPr/>
          </p:nvSpPr>
          <p:spPr>
            <a:xfrm>
              <a:off x="0" y="1130396"/>
              <a:ext cx="6797675" cy="112970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
            <p:cNvSpPr txBox="1"/>
            <p:nvPr/>
          </p:nvSpPr>
          <p:spPr>
            <a:xfrm>
              <a:off x="0" y="1130396"/>
              <a:ext cx="6797675" cy="1129706"/>
            </a:xfrm>
            <a:prstGeom prst="rect">
              <a:avLst/>
            </a:prstGeom>
            <a:noFill/>
            <a:ln>
              <a:noFill/>
            </a:ln>
          </p:spPr>
          <p:txBody>
            <a:bodyPr spcFirstLastPara="1" wrap="square" lIns="83800" tIns="83800" rIns="83800" bIns="83800" anchor="t" anchorCtr="0">
              <a:noAutofit/>
            </a:bodyPr>
            <a:lstStyle/>
            <a:p>
              <a:pPr marL="0" marR="0" lvl="0" indent="0" algn="l" rtl="0">
                <a:lnSpc>
                  <a:spcPct val="90000"/>
                </a:lnSpc>
                <a:spcBef>
                  <a:spcPts val="0"/>
                </a:spcBef>
                <a:spcAft>
                  <a:spcPts val="0"/>
                </a:spcAft>
                <a:buClr>
                  <a:schemeClr val="dk1"/>
                </a:buClr>
                <a:buSzPts val="2200"/>
                <a:buFont typeface="Calibri"/>
                <a:buNone/>
              </a:pPr>
              <a:r>
                <a:rPr lang="en-GB" sz="2200">
                  <a:solidFill>
                    <a:schemeClr val="dk1"/>
                  </a:solidFill>
                  <a:latin typeface="Calibri"/>
                  <a:ea typeface="Calibri"/>
                  <a:cs typeface="Calibri"/>
                  <a:sym typeface="Calibri"/>
                </a:rPr>
                <a:t>England is a low incidence country (8.5 per 100,000 in 2023).</a:t>
              </a:r>
              <a:endParaRPr sz="2200">
                <a:solidFill>
                  <a:schemeClr val="dk1"/>
                </a:solidFill>
                <a:latin typeface="Calibri"/>
                <a:ea typeface="Calibri"/>
                <a:cs typeface="Calibri"/>
                <a:sym typeface="Calibri"/>
              </a:endParaRPr>
            </a:p>
          </p:txBody>
        </p:sp>
        <p:cxnSp>
          <p:nvCxnSpPr>
            <p:cNvPr id="273" name="Google Shape;273;p3"/>
            <p:cNvCxnSpPr/>
            <p:nvPr/>
          </p:nvCxnSpPr>
          <p:spPr>
            <a:xfrm>
              <a:off x="0" y="2260102"/>
              <a:ext cx="6797675" cy="0"/>
            </a:xfrm>
            <a:prstGeom prst="straightConnector1">
              <a:avLst/>
            </a:prstGeom>
            <a:solidFill>
              <a:srgbClr val="30E275"/>
            </a:solidFill>
            <a:ln w="15875" cap="flat" cmpd="sng">
              <a:solidFill>
                <a:srgbClr val="30E275"/>
              </a:solidFill>
              <a:prstDash val="solid"/>
              <a:round/>
              <a:headEnd type="none" w="sm" len="sm"/>
              <a:tailEnd type="none" w="sm" len="sm"/>
            </a:ln>
          </p:spPr>
        </p:cxnSp>
        <p:sp>
          <p:nvSpPr>
            <p:cNvPr id="274" name="Google Shape;274;p3"/>
            <p:cNvSpPr/>
            <p:nvPr/>
          </p:nvSpPr>
          <p:spPr>
            <a:xfrm>
              <a:off x="0" y="2260102"/>
              <a:ext cx="6797675" cy="112970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
            <p:cNvSpPr txBox="1"/>
            <p:nvPr/>
          </p:nvSpPr>
          <p:spPr>
            <a:xfrm>
              <a:off x="0" y="2260102"/>
              <a:ext cx="6797675" cy="1129706"/>
            </a:xfrm>
            <a:prstGeom prst="rect">
              <a:avLst/>
            </a:prstGeom>
            <a:noFill/>
            <a:ln>
              <a:noFill/>
            </a:ln>
          </p:spPr>
          <p:txBody>
            <a:bodyPr spcFirstLastPara="1" wrap="square" lIns="83800" tIns="83800" rIns="83800" bIns="83800" anchor="t" anchorCtr="0">
              <a:noAutofit/>
            </a:bodyPr>
            <a:lstStyle/>
            <a:p>
              <a:pPr marL="0" marR="0" lvl="0" indent="0" algn="l" rtl="0">
                <a:lnSpc>
                  <a:spcPct val="90000"/>
                </a:lnSpc>
                <a:spcBef>
                  <a:spcPts val="0"/>
                </a:spcBef>
                <a:spcAft>
                  <a:spcPts val="0"/>
                </a:spcAft>
                <a:buClr>
                  <a:schemeClr val="dk1"/>
                </a:buClr>
                <a:buSzPts val="2200"/>
                <a:buFont typeface="Calibri"/>
                <a:buNone/>
              </a:pPr>
              <a:r>
                <a:rPr lang="en-GB" sz="2200">
                  <a:solidFill>
                    <a:schemeClr val="dk1"/>
                  </a:solidFill>
                  <a:latin typeface="Calibri"/>
                  <a:ea typeface="Calibri"/>
                  <a:cs typeface="Calibri"/>
                  <a:sym typeface="Calibri"/>
                </a:rPr>
                <a:t>There was a 11% annual increase in TB rates in 2023 in England, the largest year-on-year increase in current reporting periods.</a:t>
              </a:r>
              <a:endParaRPr sz="2200">
                <a:solidFill>
                  <a:schemeClr val="dk1"/>
                </a:solidFill>
                <a:latin typeface="Calibri"/>
                <a:ea typeface="Calibri"/>
                <a:cs typeface="Calibri"/>
                <a:sym typeface="Calibri"/>
              </a:endParaRPr>
            </a:p>
          </p:txBody>
        </p:sp>
        <p:cxnSp>
          <p:nvCxnSpPr>
            <p:cNvPr id="276" name="Google Shape;276;p3"/>
            <p:cNvCxnSpPr/>
            <p:nvPr/>
          </p:nvCxnSpPr>
          <p:spPr>
            <a:xfrm>
              <a:off x="0" y="3389809"/>
              <a:ext cx="6797675" cy="0"/>
            </a:xfrm>
            <a:prstGeom prst="straightConnector1">
              <a:avLst/>
            </a:prstGeom>
            <a:solidFill>
              <a:srgbClr val="64DD8B"/>
            </a:solidFill>
            <a:ln w="15875" cap="flat" cmpd="sng">
              <a:solidFill>
                <a:srgbClr val="64DD8B"/>
              </a:solidFill>
              <a:prstDash val="solid"/>
              <a:round/>
              <a:headEnd type="none" w="sm" len="sm"/>
              <a:tailEnd type="none" w="sm" len="sm"/>
            </a:ln>
          </p:spPr>
        </p:cxnSp>
        <p:sp>
          <p:nvSpPr>
            <p:cNvPr id="277" name="Google Shape;277;p3"/>
            <p:cNvSpPr/>
            <p:nvPr/>
          </p:nvSpPr>
          <p:spPr>
            <a:xfrm>
              <a:off x="0" y="3389809"/>
              <a:ext cx="6797675" cy="112970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
            <p:cNvSpPr txBox="1"/>
            <p:nvPr/>
          </p:nvSpPr>
          <p:spPr>
            <a:xfrm>
              <a:off x="0" y="3389809"/>
              <a:ext cx="6797675" cy="1129706"/>
            </a:xfrm>
            <a:prstGeom prst="rect">
              <a:avLst/>
            </a:prstGeom>
            <a:noFill/>
            <a:ln>
              <a:noFill/>
            </a:ln>
          </p:spPr>
          <p:txBody>
            <a:bodyPr spcFirstLastPara="1" wrap="square" lIns="83800" tIns="83800" rIns="83800" bIns="83800" anchor="t" anchorCtr="0">
              <a:noAutofit/>
            </a:bodyPr>
            <a:lstStyle/>
            <a:p>
              <a:pPr marL="0" marR="0" lvl="0" indent="0" algn="l" rtl="0">
                <a:lnSpc>
                  <a:spcPct val="90000"/>
                </a:lnSpc>
                <a:spcBef>
                  <a:spcPts val="0"/>
                </a:spcBef>
                <a:spcAft>
                  <a:spcPts val="0"/>
                </a:spcAft>
                <a:buClr>
                  <a:schemeClr val="dk1"/>
                </a:buClr>
                <a:buSzPts val="2200"/>
                <a:buFont typeface="Calibri"/>
                <a:buNone/>
              </a:pPr>
              <a:r>
                <a:rPr lang="en-GB" sz="2200">
                  <a:solidFill>
                    <a:schemeClr val="dk1"/>
                  </a:solidFill>
                  <a:latin typeface="Calibri"/>
                  <a:ea typeface="Calibri"/>
                  <a:cs typeface="Calibri"/>
                  <a:sym typeface="Calibri"/>
                </a:rPr>
                <a:t>The WHO’s End TB Strategy sets a target incidence of 1.05 per 100,000 for England by 2035.</a:t>
              </a:r>
              <a:endParaRPr sz="2200">
                <a:solidFill>
                  <a:schemeClr val="dk1"/>
                </a:solidFill>
                <a:latin typeface="Calibri"/>
                <a:ea typeface="Calibri"/>
                <a:cs typeface="Calibri"/>
                <a:sym typeface="Calibri"/>
              </a:endParaRPr>
            </a:p>
          </p:txBody>
        </p:sp>
        <p:cxnSp>
          <p:nvCxnSpPr>
            <p:cNvPr id="279" name="Google Shape;279;p3"/>
            <p:cNvCxnSpPr/>
            <p:nvPr/>
          </p:nvCxnSpPr>
          <p:spPr>
            <a:xfrm>
              <a:off x="0" y="4519515"/>
              <a:ext cx="6797675" cy="0"/>
            </a:xfrm>
            <a:prstGeom prst="straightConnector1">
              <a:avLst/>
            </a:prstGeom>
            <a:solidFill>
              <a:srgbClr val="93DCA7"/>
            </a:solidFill>
            <a:ln w="15875" cap="flat" cmpd="sng">
              <a:solidFill>
                <a:srgbClr val="93DCA7"/>
              </a:solidFill>
              <a:prstDash val="solid"/>
              <a:round/>
              <a:headEnd type="none" w="sm" len="sm"/>
              <a:tailEnd type="none" w="sm" len="sm"/>
            </a:ln>
          </p:spPr>
        </p:cxnSp>
        <p:sp>
          <p:nvSpPr>
            <p:cNvPr id="280" name="Google Shape;280;p3"/>
            <p:cNvSpPr/>
            <p:nvPr/>
          </p:nvSpPr>
          <p:spPr>
            <a:xfrm>
              <a:off x="0" y="4519515"/>
              <a:ext cx="6797675" cy="112970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
            <p:cNvSpPr txBox="1"/>
            <p:nvPr/>
          </p:nvSpPr>
          <p:spPr>
            <a:xfrm>
              <a:off x="0" y="4519515"/>
              <a:ext cx="6797675" cy="1129706"/>
            </a:xfrm>
            <a:prstGeom prst="rect">
              <a:avLst/>
            </a:prstGeom>
            <a:noFill/>
            <a:ln>
              <a:noFill/>
            </a:ln>
          </p:spPr>
          <p:txBody>
            <a:bodyPr spcFirstLastPara="1" wrap="square" lIns="83800" tIns="83800" rIns="83800" bIns="83800" anchor="t" anchorCtr="0">
              <a:noAutofit/>
            </a:bodyPr>
            <a:lstStyle/>
            <a:p>
              <a:pPr marL="0" marR="0" lvl="0" indent="0" algn="l" rtl="0">
                <a:lnSpc>
                  <a:spcPct val="90000"/>
                </a:lnSpc>
                <a:spcBef>
                  <a:spcPts val="0"/>
                </a:spcBef>
                <a:spcAft>
                  <a:spcPts val="0"/>
                </a:spcAft>
                <a:buClr>
                  <a:schemeClr val="dk1"/>
                </a:buClr>
                <a:buSzPts val="2200"/>
                <a:buFont typeface="Calibri"/>
                <a:buNone/>
              </a:pPr>
              <a:r>
                <a:rPr lang="en-GB" sz="2200">
                  <a:solidFill>
                    <a:schemeClr val="dk1"/>
                  </a:solidFill>
                  <a:latin typeface="Calibri"/>
                  <a:ea typeface="Calibri"/>
                  <a:cs typeface="Calibri"/>
                  <a:sym typeface="Calibri"/>
                </a:rPr>
                <a:t>NHSE and UKHSA’s TB Action Plan for England is the current strategy for improving the prevention, detection and control of TB in England.</a:t>
              </a:r>
              <a:endParaRPr sz="2200">
                <a:solidFill>
                  <a:schemeClr val="dk1"/>
                </a:solidFill>
                <a:latin typeface="Calibri"/>
                <a:ea typeface="Calibri"/>
                <a:cs typeface="Calibri"/>
                <a:sym typeface="Calibri"/>
              </a:endParaRPr>
            </a:p>
          </p:txBody>
        </p:sp>
      </p:grpSp>
      <p:pic>
        <p:nvPicPr>
          <p:cNvPr id="282" name="Google Shape;282;p3" descr="Image of front cover of report: The End TB strategy, World Health Organisation."/>
          <p:cNvPicPr preferRelativeResize="0"/>
          <p:nvPr/>
        </p:nvPicPr>
        <p:blipFill rotWithShape="1">
          <a:blip r:embed="rId3">
            <a:alphaModFix/>
          </a:blip>
          <a:srcRect/>
          <a:stretch/>
        </p:blipFill>
        <p:spPr>
          <a:xfrm>
            <a:off x="860154" y="2492758"/>
            <a:ext cx="2405348" cy="3403218"/>
          </a:xfrm>
          <a:prstGeom prst="rect">
            <a:avLst/>
          </a:prstGeom>
          <a:noFill/>
          <a:ln>
            <a:noFill/>
          </a:ln>
        </p:spPr>
      </p:pic>
      <p:sp>
        <p:nvSpPr>
          <p:cNvPr id="283" name="Google Shape;283;p3"/>
          <p:cNvSpPr txBox="1"/>
          <p:nvPr/>
        </p:nvSpPr>
        <p:spPr>
          <a:xfrm>
            <a:off x="128016" y="6184341"/>
            <a:ext cx="3858783" cy="57708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50" u="sng">
                <a:solidFill>
                  <a:schemeClr val="lt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Tuberculosis incidence and epidemiology, England, 2023 - GOV.UK</a:t>
            </a:r>
            <a:endParaRPr sz="1050" u="sng">
              <a:solidFill>
                <a:schemeClr val="lt1"/>
              </a:solidFill>
              <a:latin typeface="Calibri"/>
              <a:ea typeface="Calibri"/>
              <a:cs typeface="Calibri"/>
              <a:sym typeface="Calibri"/>
            </a:endParaRPr>
          </a:p>
          <a:p>
            <a:pPr marL="0" marR="0" lvl="0" indent="0" algn="ctr" rtl="0">
              <a:spcBef>
                <a:spcPts val="0"/>
              </a:spcBef>
              <a:spcAft>
                <a:spcPts val="0"/>
              </a:spcAft>
              <a:buNone/>
            </a:pPr>
            <a:r>
              <a:rPr lang="en-GB" sz="1050" u="sng">
                <a:solidFill>
                  <a:schemeClr val="lt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The End TB Strategy, 2015, WHO</a:t>
            </a:r>
            <a:endParaRPr sz="1050" u="sng">
              <a:solidFill>
                <a:schemeClr val="lt1"/>
              </a:solidFill>
              <a:latin typeface="Calibri"/>
              <a:ea typeface="Calibri"/>
              <a:cs typeface="Calibri"/>
              <a:sym typeface="Calibri"/>
            </a:endParaRPr>
          </a:p>
          <a:p>
            <a:pPr marL="0" marR="0" lvl="0" indent="0" algn="ctr" rtl="0">
              <a:spcBef>
                <a:spcPts val="0"/>
              </a:spcBef>
              <a:spcAft>
                <a:spcPts val="0"/>
              </a:spcAft>
              <a:buNone/>
            </a:pPr>
            <a:r>
              <a:rPr lang="en-GB" sz="1050" u="sng">
                <a:solidFill>
                  <a:schemeClr val="lt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Tuberculosis (TB): action plan for England, 2021 to 2026 - GOV.UK</a:t>
            </a:r>
            <a:endParaRPr sz="105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88"/>
        <p:cNvGrpSpPr/>
        <p:nvPr/>
      </p:nvGrpSpPr>
      <p:grpSpPr>
        <a:xfrm>
          <a:off x="0" y="0"/>
          <a:ext cx="0" cy="0"/>
          <a:chOff x="0" y="0"/>
          <a:chExt cx="0" cy="0"/>
        </a:xfrm>
      </p:grpSpPr>
      <p:sp>
        <p:nvSpPr>
          <p:cNvPr id="289" name="Google Shape;289;p4">
            <a:extLst>
              <a:ext uri="{C183D7F6-B498-43B3-948B-1728B52AA6E4}">
                <adec:decorative xmlns:adec="http://schemas.microsoft.com/office/drawing/2017/decorative" val="1"/>
              </a:ext>
            </a:extLst>
          </p:cNvPr>
          <p:cNvSpPr/>
          <p:nvPr/>
        </p:nvSpPr>
        <p:spPr>
          <a:xfrm>
            <a:off x="0" y="0"/>
            <a:ext cx="12186315"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0" name="Google Shape;290;p4">
            <a:extLst>
              <a:ext uri="{C183D7F6-B498-43B3-948B-1728B52AA6E4}">
                <adec:decorative xmlns:adec="http://schemas.microsoft.com/office/drawing/2017/decorative" val="1"/>
              </a:ext>
            </a:extLst>
          </p:cNvPr>
          <p:cNvSpPr/>
          <p:nvPr/>
        </p:nvSpPr>
        <p:spPr>
          <a:xfrm>
            <a:off x="16" y="0"/>
            <a:ext cx="4050791" cy="6858000"/>
          </a:xfrm>
          <a:prstGeom prst="rect">
            <a:avLst/>
          </a:prstGeom>
          <a:solidFill>
            <a:srgbClr val="17365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91" name="Google Shape;291;p4"/>
          <p:cNvSpPr txBox="1">
            <a:spLocks noGrp="1"/>
          </p:cNvSpPr>
          <p:nvPr>
            <p:ph type="title"/>
          </p:nvPr>
        </p:nvSpPr>
        <p:spPr>
          <a:xfrm>
            <a:off x="492370" y="516835"/>
            <a:ext cx="3084844" cy="2493065"/>
          </a:xfrm>
          <a:prstGeom prst="rect">
            <a:avLst/>
          </a:prstGeom>
          <a:noFill/>
          <a:ln>
            <a:noFill/>
          </a:ln>
        </p:spPr>
        <p:txBody>
          <a:bodyPr spcFirstLastPara="1" wrap="square" lIns="91425" tIns="45700" rIns="91425" bIns="45700" anchor="ctr" anchorCtr="0">
            <a:normAutofit/>
          </a:bodyPr>
          <a:lstStyle/>
          <a:p>
            <a:pPr marL="0" lvl="0" indent="0" algn="ctr" rtl="0">
              <a:lnSpc>
                <a:spcPct val="85000"/>
              </a:lnSpc>
              <a:spcBef>
                <a:spcPts val="0"/>
              </a:spcBef>
              <a:spcAft>
                <a:spcPts val="0"/>
              </a:spcAft>
              <a:buClr>
                <a:srgbClr val="FFFFFF"/>
              </a:buClr>
              <a:buSzPts val="4400"/>
              <a:buFont typeface="Calibri"/>
              <a:buNone/>
            </a:pPr>
            <a:r>
              <a:rPr lang="en-GB" sz="4400">
                <a:solidFill>
                  <a:srgbClr val="FFFFFF"/>
                </a:solidFill>
              </a:rPr>
              <a:t>Local Context</a:t>
            </a:r>
            <a:endParaRPr/>
          </a:p>
        </p:txBody>
      </p:sp>
      <p:sp>
        <p:nvSpPr>
          <p:cNvPr id="292" name="Google Shape;292;p4">
            <a:extLst>
              <a:ext uri="{C183D7F6-B498-43B3-948B-1728B52AA6E4}">
                <adec:decorative xmlns:adec="http://schemas.microsoft.com/office/drawing/2017/decorative" val="1"/>
              </a:ext>
            </a:extLst>
          </p:cNvPr>
          <p:cNvSpPr/>
          <p:nvPr/>
        </p:nvSpPr>
        <p:spPr>
          <a:xfrm>
            <a:off x="4040071" y="0"/>
            <a:ext cx="64008" cy="6858000"/>
          </a:xfrm>
          <a:prstGeom prst="rect">
            <a:avLst/>
          </a:pr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nvGrpSpPr>
          <p:cNvPr id="293" name="Google Shape;293;p4">
            <a:extLst>
              <a:ext uri="{C183D7F6-B498-43B3-948B-1728B52AA6E4}">
                <adec:decorative xmlns:adec="http://schemas.microsoft.com/office/drawing/2017/decorative" val="1"/>
              </a:ext>
            </a:extLst>
          </p:cNvPr>
          <p:cNvGrpSpPr/>
          <p:nvPr/>
        </p:nvGrpSpPr>
        <p:grpSpPr>
          <a:xfrm>
            <a:off x="4741863" y="639763"/>
            <a:ext cx="6797675" cy="5649910"/>
            <a:chOff x="0" y="0"/>
            <a:chExt cx="6797675" cy="5649910"/>
          </a:xfrm>
        </p:grpSpPr>
        <p:cxnSp>
          <p:nvCxnSpPr>
            <p:cNvPr id="294" name="Google Shape;294;p4"/>
            <p:cNvCxnSpPr/>
            <p:nvPr/>
          </p:nvCxnSpPr>
          <p:spPr>
            <a:xfrm>
              <a:off x="0" y="0"/>
              <a:ext cx="6797675" cy="0"/>
            </a:xfrm>
            <a:prstGeom prst="straightConnector1">
              <a:avLst/>
            </a:prstGeom>
            <a:solidFill>
              <a:srgbClr val="00CC65"/>
            </a:solidFill>
            <a:ln w="15875" cap="flat" cmpd="sng">
              <a:solidFill>
                <a:srgbClr val="00CC65"/>
              </a:solidFill>
              <a:prstDash val="solid"/>
              <a:round/>
              <a:headEnd type="none" w="sm" len="sm"/>
              <a:tailEnd type="none" w="sm" len="sm"/>
            </a:ln>
          </p:spPr>
        </p:cxnSp>
        <p:sp>
          <p:nvSpPr>
            <p:cNvPr id="295" name="Google Shape;295;p4"/>
            <p:cNvSpPr/>
            <p:nvPr/>
          </p:nvSpPr>
          <p:spPr>
            <a:xfrm>
              <a:off x="0" y="0"/>
              <a:ext cx="6797675" cy="141247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4"/>
            <p:cNvSpPr txBox="1"/>
            <p:nvPr/>
          </p:nvSpPr>
          <p:spPr>
            <a:xfrm>
              <a:off x="0" y="0"/>
              <a:ext cx="6797675" cy="1412477"/>
            </a:xfrm>
            <a:prstGeom prst="rect">
              <a:avLst/>
            </a:prstGeom>
            <a:noFill/>
            <a:ln>
              <a:noFill/>
            </a:ln>
          </p:spPr>
          <p:txBody>
            <a:bodyPr spcFirstLastPara="1" wrap="square" lIns="83800" tIns="83800" rIns="83800" bIns="83800" anchor="t" anchorCtr="0">
              <a:noAutofit/>
            </a:bodyPr>
            <a:lstStyle/>
            <a:p>
              <a:pPr marL="0" marR="0" lvl="0" indent="0" algn="l" rtl="0">
                <a:lnSpc>
                  <a:spcPct val="90000"/>
                </a:lnSpc>
                <a:spcBef>
                  <a:spcPts val="0"/>
                </a:spcBef>
                <a:spcAft>
                  <a:spcPts val="0"/>
                </a:spcAft>
                <a:buClr>
                  <a:schemeClr val="dk1"/>
                </a:buClr>
                <a:buSzPts val="2200"/>
                <a:buFont typeface="Calibri"/>
                <a:buNone/>
              </a:pPr>
              <a:r>
                <a:rPr lang="en-GB" sz="2200">
                  <a:solidFill>
                    <a:schemeClr val="dk1"/>
                  </a:solidFill>
                  <a:latin typeface="Calibri"/>
                  <a:ea typeface="Calibri"/>
                  <a:cs typeface="Calibri"/>
                  <a:sym typeface="Calibri"/>
                </a:rPr>
                <a:t>The SE-TBCB works with local partners to implement the national strategy. </a:t>
              </a:r>
              <a:endParaRPr sz="2200">
                <a:solidFill>
                  <a:schemeClr val="dk1"/>
                </a:solidFill>
                <a:latin typeface="Calibri"/>
                <a:ea typeface="Calibri"/>
                <a:cs typeface="Calibri"/>
                <a:sym typeface="Calibri"/>
              </a:endParaRPr>
            </a:p>
          </p:txBody>
        </p:sp>
        <p:cxnSp>
          <p:nvCxnSpPr>
            <p:cNvPr id="297" name="Google Shape;297;p4"/>
            <p:cNvCxnSpPr/>
            <p:nvPr/>
          </p:nvCxnSpPr>
          <p:spPr>
            <a:xfrm>
              <a:off x="0" y="1412478"/>
              <a:ext cx="6797675" cy="0"/>
            </a:xfrm>
            <a:prstGeom prst="straightConnector1">
              <a:avLst/>
            </a:prstGeom>
            <a:solidFill>
              <a:srgbClr val="00CC65"/>
            </a:solidFill>
            <a:ln w="15875" cap="flat" cmpd="sng">
              <a:solidFill>
                <a:srgbClr val="00CC65"/>
              </a:solidFill>
              <a:prstDash val="solid"/>
              <a:round/>
              <a:headEnd type="none" w="sm" len="sm"/>
              <a:tailEnd type="none" w="sm" len="sm"/>
            </a:ln>
          </p:spPr>
        </p:cxnSp>
        <p:sp>
          <p:nvSpPr>
            <p:cNvPr id="298" name="Google Shape;298;p4"/>
            <p:cNvSpPr/>
            <p:nvPr/>
          </p:nvSpPr>
          <p:spPr>
            <a:xfrm>
              <a:off x="0" y="1412477"/>
              <a:ext cx="6797675" cy="141247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4"/>
            <p:cNvSpPr txBox="1"/>
            <p:nvPr/>
          </p:nvSpPr>
          <p:spPr>
            <a:xfrm>
              <a:off x="0" y="1412477"/>
              <a:ext cx="6797675" cy="1412477"/>
            </a:xfrm>
            <a:prstGeom prst="rect">
              <a:avLst/>
            </a:prstGeom>
            <a:noFill/>
            <a:ln>
              <a:noFill/>
            </a:ln>
          </p:spPr>
          <p:txBody>
            <a:bodyPr spcFirstLastPara="1" wrap="square" lIns="83800" tIns="83800" rIns="83800" bIns="83800" anchor="t" anchorCtr="0">
              <a:noAutofit/>
            </a:bodyPr>
            <a:lstStyle/>
            <a:p>
              <a:pPr marL="0" marR="0" lvl="0" indent="0" algn="l" rtl="0">
                <a:lnSpc>
                  <a:spcPct val="90000"/>
                </a:lnSpc>
                <a:spcBef>
                  <a:spcPts val="0"/>
                </a:spcBef>
                <a:spcAft>
                  <a:spcPts val="0"/>
                </a:spcAft>
                <a:buClr>
                  <a:schemeClr val="dk1"/>
                </a:buClr>
                <a:buSzPts val="2200"/>
                <a:buFont typeface="Calibri"/>
                <a:buNone/>
              </a:pPr>
              <a:r>
                <a:rPr lang="en-GB" sz="2200">
                  <a:solidFill>
                    <a:schemeClr val="dk1"/>
                  </a:solidFill>
                  <a:latin typeface="Calibri"/>
                  <a:ea typeface="Calibri"/>
                  <a:cs typeface="Calibri"/>
                  <a:sym typeface="Calibri"/>
                </a:rPr>
                <a:t>This includes four TB networks (Kent and Medway is one) with membership from various stakeholders - local authorities, UKHSA, the ICB and TB services.</a:t>
              </a:r>
              <a:endParaRPr sz="2200">
                <a:solidFill>
                  <a:schemeClr val="dk1"/>
                </a:solidFill>
                <a:latin typeface="Calibri"/>
                <a:ea typeface="Calibri"/>
                <a:cs typeface="Calibri"/>
                <a:sym typeface="Calibri"/>
              </a:endParaRPr>
            </a:p>
          </p:txBody>
        </p:sp>
        <p:cxnSp>
          <p:nvCxnSpPr>
            <p:cNvPr id="300" name="Google Shape;300;p4"/>
            <p:cNvCxnSpPr/>
            <p:nvPr/>
          </p:nvCxnSpPr>
          <p:spPr>
            <a:xfrm>
              <a:off x="0" y="2824956"/>
              <a:ext cx="6797675" cy="0"/>
            </a:xfrm>
            <a:prstGeom prst="straightConnector1">
              <a:avLst/>
            </a:prstGeom>
            <a:solidFill>
              <a:srgbClr val="00CC65"/>
            </a:solidFill>
            <a:ln w="15875" cap="flat" cmpd="sng">
              <a:solidFill>
                <a:srgbClr val="00CC65"/>
              </a:solidFill>
              <a:prstDash val="solid"/>
              <a:round/>
              <a:headEnd type="none" w="sm" len="sm"/>
              <a:tailEnd type="none" w="sm" len="sm"/>
            </a:ln>
          </p:spPr>
        </p:cxnSp>
        <p:sp>
          <p:nvSpPr>
            <p:cNvPr id="301" name="Google Shape;301;p4"/>
            <p:cNvSpPr/>
            <p:nvPr/>
          </p:nvSpPr>
          <p:spPr>
            <a:xfrm>
              <a:off x="0" y="2824955"/>
              <a:ext cx="6797675" cy="141247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4"/>
            <p:cNvSpPr txBox="1"/>
            <p:nvPr/>
          </p:nvSpPr>
          <p:spPr>
            <a:xfrm>
              <a:off x="0" y="2824955"/>
              <a:ext cx="6797675" cy="1412477"/>
            </a:xfrm>
            <a:prstGeom prst="rect">
              <a:avLst/>
            </a:prstGeom>
            <a:noFill/>
            <a:ln>
              <a:noFill/>
            </a:ln>
          </p:spPr>
          <p:txBody>
            <a:bodyPr spcFirstLastPara="1" wrap="square" lIns="83800" tIns="83800" rIns="83800" bIns="83800" anchor="t" anchorCtr="0">
              <a:noAutofit/>
            </a:bodyPr>
            <a:lstStyle/>
            <a:p>
              <a:pPr marL="0" marR="0" lvl="0" indent="0" algn="l" rtl="0">
                <a:lnSpc>
                  <a:spcPct val="90000"/>
                </a:lnSpc>
                <a:spcBef>
                  <a:spcPts val="0"/>
                </a:spcBef>
                <a:spcAft>
                  <a:spcPts val="0"/>
                </a:spcAft>
                <a:buClr>
                  <a:schemeClr val="dk1"/>
                </a:buClr>
                <a:buSzPts val="2200"/>
                <a:buFont typeface="Calibri"/>
                <a:buNone/>
              </a:pPr>
              <a:r>
                <a:rPr lang="en-GB" sz="2200">
                  <a:solidFill>
                    <a:schemeClr val="dk1"/>
                  </a:solidFill>
                  <a:latin typeface="Calibri"/>
                  <a:ea typeface="Calibri"/>
                  <a:cs typeface="Calibri"/>
                  <a:sym typeface="Calibri"/>
                </a:rPr>
                <a:t>Kent and Medway is a low incidence area for TB, but complexity of cases is high. </a:t>
              </a:r>
              <a:endParaRPr sz="2200">
                <a:solidFill>
                  <a:schemeClr val="dk1"/>
                </a:solidFill>
                <a:latin typeface="Calibri"/>
                <a:ea typeface="Calibri"/>
                <a:cs typeface="Calibri"/>
                <a:sym typeface="Calibri"/>
              </a:endParaRPr>
            </a:p>
          </p:txBody>
        </p:sp>
        <p:cxnSp>
          <p:nvCxnSpPr>
            <p:cNvPr id="303" name="Google Shape;303;p4"/>
            <p:cNvCxnSpPr/>
            <p:nvPr/>
          </p:nvCxnSpPr>
          <p:spPr>
            <a:xfrm>
              <a:off x="0" y="4237434"/>
              <a:ext cx="6797675" cy="0"/>
            </a:xfrm>
            <a:prstGeom prst="straightConnector1">
              <a:avLst/>
            </a:prstGeom>
            <a:solidFill>
              <a:srgbClr val="00CC65"/>
            </a:solidFill>
            <a:ln w="15875" cap="flat" cmpd="sng">
              <a:solidFill>
                <a:srgbClr val="00CC65"/>
              </a:solidFill>
              <a:prstDash val="solid"/>
              <a:round/>
              <a:headEnd type="none" w="sm" len="sm"/>
              <a:tailEnd type="none" w="sm" len="sm"/>
            </a:ln>
          </p:spPr>
        </p:cxnSp>
        <p:sp>
          <p:nvSpPr>
            <p:cNvPr id="304" name="Google Shape;304;p4"/>
            <p:cNvSpPr/>
            <p:nvPr/>
          </p:nvSpPr>
          <p:spPr>
            <a:xfrm>
              <a:off x="0" y="4237433"/>
              <a:ext cx="6797675" cy="141247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4"/>
            <p:cNvSpPr txBox="1"/>
            <p:nvPr/>
          </p:nvSpPr>
          <p:spPr>
            <a:xfrm>
              <a:off x="0" y="4237433"/>
              <a:ext cx="6797675" cy="1412477"/>
            </a:xfrm>
            <a:prstGeom prst="rect">
              <a:avLst/>
            </a:prstGeom>
            <a:noFill/>
            <a:ln>
              <a:noFill/>
            </a:ln>
          </p:spPr>
          <p:txBody>
            <a:bodyPr spcFirstLastPara="1" wrap="square" lIns="83800" tIns="83800" rIns="83800" bIns="83800" anchor="t" anchorCtr="0">
              <a:noAutofit/>
            </a:bodyPr>
            <a:lstStyle/>
            <a:p>
              <a:pPr marL="0" marR="0" lvl="0" indent="0" algn="l" rtl="0">
                <a:lnSpc>
                  <a:spcPct val="90000"/>
                </a:lnSpc>
                <a:spcBef>
                  <a:spcPts val="0"/>
                </a:spcBef>
                <a:spcAft>
                  <a:spcPts val="0"/>
                </a:spcAft>
                <a:buClr>
                  <a:schemeClr val="dk1"/>
                </a:buClr>
                <a:buSzPts val="2200"/>
                <a:buFont typeface="Calibri"/>
                <a:buNone/>
              </a:pPr>
              <a:r>
                <a:rPr lang="en-GB" sz="2200">
                  <a:solidFill>
                    <a:schemeClr val="dk1"/>
                  </a:solidFill>
                  <a:latin typeface="Calibri"/>
                  <a:ea typeface="Calibri"/>
                  <a:cs typeface="Calibri"/>
                  <a:sym typeface="Calibri"/>
                </a:rPr>
                <a:t>The HNA aims to identify how to address unmet need in the treatment, control and prevention of TB, and support development of a local strategic action plan for Kent and Medway. </a:t>
              </a:r>
              <a:endParaRPr sz="2200">
                <a:solidFill>
                  <a:schemeClr val="dk1"/>
                </a:solidFill>
                <a:latin typeface="Calibri"/>
                <a:ea typeface="Calibri"/>
                <a:cs typeface="Calibri"/>
                <a:sym typeface="Calibri"/>
              </a:endParaRPr>
            </a:p>
          </p:txBody>
        </p:sp>
      </p:grpSp>
      <p:pic>
        <p:nvPicPr>
          <p:cNvPr id="306" name="Google Shape;306;p4">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961374" y="5043876"/>
            <a:ext cx="1974492" cy="1297289"/>
          </a:xfrm>
          <a:prstGeom prst="rect">
            <a:avLst/>
          </a:prstGeom>
          <a:noFill/>
          <a:ln>
            <a:noFill/>
          </a:ln>
        </p:spPr>
      </p:pic>
      <p:pic>
        <p:nvPicPr>
          <p:cNvPr id="307" name="Google Shape;307;p4">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138544" y="5280571"/>
            <a:ext cx="1671897" cy="1449548"/>
          </a:xfrm>
          <a:prstGeom prst="rect">
            <a:avLst/>
          </a:prstGeom>
          <a:noFill/>
          <a:ln w="9525" cap="flat" cmpd="sng">
            <a:solidFill>
              <a:schemeClr val="dk1"/>
            </a:solidFill>
            <a:prstDash val="solid"/>
            <a:round/>
            <a:headEnd type="none" w="sm" len="sm"/>
            <a:tailEnd type="none" w="sm" len="sm"/>
          </a:ln>
        </p:spPr>
      </p:pic>
      <p:sp>
        <p:nvSpPr>
          <p:cNvPr id="308" name="Google Shape;308;p4" descr="Medway Council Homepage"/>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09" name="Google Shape;309;p4">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138544" y="3938453"/>
            <a:ext cx="1705638" cy="1214237"/>
          </a:xfrm>
          <a:prstGeom prst="rect">
            <a:avLst/>
          </a:prstGeom>
          <a:noFill/>
          <a:ln>
            <a:noFill/>
          </a:ln>
        </p:spPr>
      </p:pic>
      <p:pic>
        <p:nvPicPr>
          <p:cNvPr id="310" name="Google Shape;310;p4" descr="Digital Transformation | Kent &amp; Medway Primary Care Training Hub"/>
          <p:cNvPicPr preferRelativeResize="0"/>
          <p:nvPr/>
        </p:nvPicPr>
        <p:blipFill rotWithShape="1">
          <a:blip r:embed="rId6">
            <a:alphaModFix/>
          </a:blip>
          <a:srcRect/>
          <a:stretch/>
        </p:blipFill>
        <p:spPr>
          <a:xfrm>
            <a:off x="1961374" y="3938453"/>
            <a:ext cx="1961505" cy="96969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5"/>
          <p:cNvSpPr txBox="1">
            <a:spLocks noGrp="1"/>
          </p:cNvSpPr>
          <p:nvPr>
            <p:ph type="title" idx="4294967295"/>
          </p:nvPr>
        </p:nvSpPr>
        <p:spPr>
          <a:xfrm>
            <a:off x="1743075" y="209550"/>
            <a:ext cx="8705850" cy="784225"/>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85000"/>
              </a:lnSpc>
              <a:spcBef>
                <a:spcPts val="0"/>
              </a:spcBef>
              <a:spcAft>
                <a:spcPts val="0"/>
              </a:spcAft>
              <a:buClr>
                <a:srgbClr val="3F3F3F"/>
              </a:buClr>
              <a:buSzPts val="4400"/>
              <a:buFont typeface="Calibri"/>
              <a:buNone/>
            </a:pPr>
            <a:r>
              <a:rPr lang="en-GB" sz="4400" dirty="0"/>
              <a:t>TB Epidemiology in Kent &amp; Medway (1)</a:t>
            </a:r>
            <a:endParaRPr dirty="0"/>
          </a:p>
        </p:txBody>
      </p:sp>
      <p:grpSp>
        <p:nvGrpSpPr>
          <p:cNvPr id="317" name="Google Shape;317;p5">
            <a:extLst>
              <a:ext uri="{C183D7F6-B498-43B3-948B-1728B52AA6E4}">
                <adec:decorative xmlns:adec="http://schemas.microsoft.com/office/drawing/2017/decorative" val="1"/>
              </a:ext>
            </a:extLst>
          </p:cNvPr>
          <p:cNvGrpSpPr/>
          <p:nvPr/>
        </p:nvGrpSpPr>
        <p:grpSpPr>
          <a:xfrm>
            <a:off x="561975" y="1489624"/>
            <a:ext cx="5124450" cy="4372462"/>
            <a:chOff x="0" y="2137"/>
            <a:chExt cx="5124450" cy="4372462"/>
          </a:xfrm>
        </p:grpSpPr>
        <p:cxnSp>
          <p:nvCxnSpPr>
            <p:cNvPr id="318" name="Google Shape;318;p5"/>
            <p:cNvCxnSpPr/>
            <p:nvPr/>
          </p:nvCxnSpPr>
          <p:spPr>
            <a:xfrm>
              <a:off x="0" y="2137"/>
              <a:ext cx="5124450" cy="0"/>
            </a:xfrm>
            <a:prstGeom prst="straightConnector1">
              <a:avLst/>
            </a:prstGeom>
            <a:solidFill>
              <a:srgbClr val="00CC65"/>
            </a:solidFill>
            <a:ln w="15875" cap="flat" cmpd="sng">
              <a:solidFill>
                <a:srgbClr val="00CC65"/>
              </a:solidFill>
              <a:prstDash val="solid"/>
              <a:round/>
              <a:headEnd type="none" w="sm" len="sm"/>
              <a:tailEnd type="none" w="sm" len="sm"/>
            </a:ln>
          </p:spPr>
        </p:cxnSp>
        <p:sp>
          <p:nvSpPr>
            <p:cNvPr id="319" name="Google Shape;319;p5"/>
            <p:cNvSpPr/>
            <p:nvPr/>
          </p:nvSpPr>
          <p:spPr>
            <a:xfrm>
              <a:off x="0" y="2137"/>
              <a:ext cx="5124450" cy="72874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5"/>
            <p:cNvSpPr txBox="1"/>
            <p:nvPr/>
          </p:nvSpPr>
          <p:spPr>
            <a:xfrm>
              <a:off x="0" y="2137"/>
              <a:ext cx="5124450" cy="728743"/>
            </a:xfrm>
            <a:prstGeom prst="rect">
              <a:avLst/>
            </a:prstGeom>
            <a:noFill/>
            <a:ln>
              <a:noFill/>
            </a:ln>
          </p:spPr>
          <p:txBody>
            <a:bodyPr spcFirstLastPara="1" wrap="square" lIns="76200" tIns="76200" rIns="76200" bIns="762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GB" sz="2000">
                  <a:solidFill>
                    <a:schemeClr val="dk1"/>
                  </a:solidFill>
                  <a:latin typeface="Calibri"/>
                  <a:ea typeface="Calibri"/>
                  <a:cs typeface="Calibri"/>
                  <a:sym typeface="Calibri"/>
                </a:rPr>
                <a:t>105 cases in 2023, a rise since the 79 cases in 2020.</a:t>
              </a:r>
              <a:endParaRPr sz="2000">
                <a:solidFill>
                  <a:schemeClr val="dk1"/>
                </a:solidFill>
                <a:latin typeface="Calibri"/>
                <a:ea typeface="Calibri"/>
                <a:cs typeface="Calibri"/>
                <a:sym typeface="Calibri"/>
              </a:endParaRPr>
            </a:p>
          </p:txBody>
        </p:sp>
        <p:cxnSp>
          <p:nvCxnSpPr>
            <p:cNvPr id="321" name="Google Shape;321;p5"/>
            <p:cNvCxnSpPr/>
            <p:nvPr/>
          </p:nvCxnSpPr>
          <p:spPr>
            <a:xfrm>
              <a:off x="0" y="730881"/>
              <a:ext cx="5124450" cy="0"/>
            </a:xfrm>
            <a:prstGeom prst="straightConnector1">
              <a:avLst/>
            </a:prstGeom>
            <a:solidFill>
              <a:srgbClr val="00CC65"/>
            </a:solidFill>
            <a:ln w="15875" cap="flat" cmpd="sng">
              <a:solidFill>
                <a:srgbClr val="00CC65"/>
              </a:solidFill>
              <a:prstDash val="solid"/>
              <a:round/>
              <a:headEnd type="none" w="sm" len="sm"/>
              <a:tailEnd type="none" w="sm" len="sm"/>
            </a:ln>
          </p:spPr>
        </p:cxnSp>
        <p:sp>
          <p:nvSpPr>
            <p:cNvPr id="322" name="Google Shape;322;p5"/>
            <p:cNvSpPr/>
            <p:nvPr/>
          </p:nvSpPr>
          <p:spPr>
            <a:xfrm>
              <a:off x="0" y="730881"/>
              <a:ext cx="5124450" cy="72874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5"/>
            <p:cNvSpPr txBox="1"/>
            <p:nvPr/>
          </p:nvSpPr>
          <p:spPr>
            <a:xfrm>
              <a:off x="0" y="730881"/>
              <a:ext cx="5124450" cy="728743"/>
            </a:xfrm>
            <a:prstGeom prst="rect">
              <a:avLst/>
            </a:prstGeom>
            <a:noFill/>
            <a:ln>
              <a:noFill/>
            </a:ln>
          </p:spPr>
          <p:txBody>
            <a:bodyPr spcFirstLastPara="1" wrap="square" lIns="76200" tIns="76200" rIns="76200" bIns="762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GB" sz="2000">
                  <a:solidFill>
                    <a:schemeClr val="dk1"/>
                  </a:solidFill>
                  <a:latin typeface="Calibri"/>
                  <a:ea typeface="Calibri"/>
                  <a:cs typeface="Calibri"/>
                  <a:sym typeface="Calibri"/>
                </a:rPr>
                <a:t>Highest incidence in Gravesham, Dartford, Medway and Ashford.</a:t>
              </a:r>
              <a:endParaRPr sz="2000">
                <a:solidFill>
                  <a:schemeClr val="dk1"/>
                </a:solidFill>
                <a:latin typeface="Calibri"/>
                <a:ea typeface="Calibri"/>
                <a:cs typeface="Calibri"/>
                <a:sym typeface="Calibri"/>
              </a:endParaRPr>
            </a:p>
          </p:txBody>
        </p:sp>
        <p:cxnSp>
          <p:nvCxnSpPr>
            <p:cNvPr id="324" name="Google Shape;324;p5"/>
            <p:cNvCxnSpPr/>
            <p:nvPr/>
          </p:nvCxnSpPr>
          <p:spPr>
            <a:xfrm>
              <a:off x="0" y="1459625"/>
              <a:ext cx="5124450" cy="0"/>
            </a:xfrm>
            <a:prstGeom prst="straightConnector1">
              <a:avLst/>
            </a:prstGeom>
            <a:solidFill>
              <a:srgbClr val="00CC65"/>
            </a:solidFill>
            <a:ln w="15875" cap="flat" cmpd="sng">
              <a:solidFill>
                <a:srgbClr val="00CC65"/>
              </a:solidFill>
              <a:prstDash val="solid"/>
              <a:round/>
              <a:headEnd type="none" w="sm" len="sm"/>
              <a:tailEnd type="none" w="sm" len="sm"/>
            </a:ln>
          </p:spPr>
        </p:cxnSp>
        <p:sp>
          <p:nvSpPr>
            <p:cNvPr id="325" name="Google Shape;325;p5"/>
            <p:cNvSpPr/>
            <p:nvPr/>
          </p:nvSpPr>
          <p:spPr>
            <a:xfrm>
              <a:off x="0" y="1459625"/>
              <a:ext cx="5124450" cy="72874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5"/>
            <p:cNvSpPr txBox="1"/>
            <p:nvPr/>
          </p:nvSpPr>
          <p:spPr>
            <a:xfrm>
              <a:off x="0" y="1459625"/>
              <a:ext cx="5124450" cy="728743"/>
            </a:xfrm>
            <a:prstGeom prst="rect">
              <a:avLst/>
            </a:prstGeom>
            <a:noFill/>
            <a:ln>
              <a:noFill/>
            </a:ln>
          </p:spPr>
          <p:txBody>
            <a:bodyPr spcFirstLastPara="1" wrap="square" lIns="76200" tIns="76200" rIns="76200" bIns="762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GB" sz="2000">
                  <a:solidFill>
                    <a:schemeClr val="dk1"/>
                  </a:solidFill>
                  <a:latin typeface="Calibri"/>
                  <a:ea typeface="Calibri"/>
                  <a:cs typeface="Calibri"/>
                  <a:sym typeface="Calibri"/>
                </a:rPr>
                <a:t>57% of cases male, median age 37 years.</a:t>
              </a:r>
              <a:endParaRPr sz="2000">
                <a:solidFill>
                  <a:schemeClr val="dk1"/>
                </a:solidFill>
                <a:latin typeface="Calibri"/>
                <a:ea typeface="Calibri"/>
                <a:cs typeface="Calibri"/>
                <a:sym typeface="Calibri"/>
              </a:endParaRPr>
            </a:p>
          </p:txBody>
        </p:sp>
        <p:cxnSp>
          <p:nvCxnSpPr>
            <p:cNvPr id="327" name="Google Shape;327;p5"/>
            <p:cNvCxnSpPr/>
            <p:nvPr/>
          </p:nvCxnSpPr>
          <p:spPr>
            <a:xfrm>
              <a:off x="0" y="2188369"/>
              <a:ext cx="5124450" cy="0"/>
            </a:xfrm>
            <a:prstGeom prst="straightConnector1">
              <a:avLst/>
            </a:prstGeom>
            <a:solidFill>
              <a:srgbClr val="00CC65"/>
            </a:solidFill>
            <a:ln w="15875" cap="flat" cmpd="sng">
              <a:solidFill>
                <a:srgbClr val="00CC65"/>
              </a:solidFill>
              <a:prstDash val="solid"/>
              <a:round/>
              <a:headEnd type="none" w="sm" len="sm"/>
              <a:tailEnd type="none" w="sm" len="sm"/>
            </a:ln>
          </p:spPr>
        </p:cxnSp>
        <p:sp>
          <p:nvSpPr>
            <p:cNvPr id="328" name="Google Shape;328;p5"/>
            <p:cNvSpPr/>
            <p:nvPr/>
          </p:nvSpPr>
          <p:spPr>
            <a:xfrm>
              <a:off x="0" y="2188368"/>
              <a:ext cx="5124450" cy="72874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5"/>
            <p:cNvSpPr txBox="1"/>
            <p:nvPr/>
          </p:nvSpPr>
          <p:spPr>
            <a:xfrm>
              <a:off x="0" y="2188368"/>
              <a:ext cx="5124450" cy="728743"/>
            </a:xfrm>
            <a:prstGeom prst="rect">
              <a:avLst/>
            </a:prstGeom>
            <a:noFill/>
            <a:ln>
              <a:noFill/>
            </a:ln>
          </p:spPr>
          <p:txBody>
            <a:bodyPr spcFirstLastPara="1" wrap="square" lIns="76200" tIns="76200" rIns="76200" bIns="762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GB" sz="2000">
                  <a:solidFill>
                    <a:schemeClr val="dk1"/>
                  </a:solidFill>
                  <a:latin typeface="Calibri"/>
                  <a:ea typeface="Calibri"/>
                  <a:cs typeface="Calibri"/>
                  <a:sym typeface="Calibri"/>
                </a:rPr>
                <a:t>75% of cases non-UK born, most have been in the UK for &gt;10 years.</a:t>
              </a:r>
              <a:endParaRPr sz="2000">
                <a:solidFill>
                  <a:schemeClr val="dk1"/>
                </a:solidFill>
                <a:latin typeface="Calibri"/>
                <a:ea typeface="Calibri"/>
                <a:cs typeface="Calibri"/>
                <a:sym typeface="Calibri"/>
              </a:endParaRPr>
            </a:p>
          </p:txBody>
        </p:sp>
        <p:cxnSp>
          <p:nvCxnSpPr>
            <p:cNvPr id="330" name="Google Shape;330;p5"/>
            <p:cNvCxnSpPr/>
            <p:nvPr/>
          </p:nvCxnSpPr>
          <p:spPr>
            <a:xfrm>
              <a:off x="0" y="2917112"/>
              <a:ext cx="5124450" cy="0"/>
            </a:xfrm>
            <a:prstGeom prst="straightConnector1">
              <a:avLst/>
            </a:prstGeom>
            <a:solidFill>
              <a:srgbClr val="00CC65"/>
            </a:solidFill>
            <a:ln w="15875" cap="flat" cmpd="sng">
              <a:solidFill>
                <a:srgbClr val="00CC65"/>
              </a:solidFill>
              <a:prstDash val="solid"/>
              <a:round/>
              <a:headEnd type="none" w="sm" len="sm"/>
              <a:tailEnd type="none" w="sm" len="sm"/>
            </a:ln>
          </p:spPr>
        </p:cxnSp>
        <p:sp>
          <p:nvSpPr>
            <p:cNvPr id="331" name="Google Shape;331;p5"/>
            <p:cNvSpPr/>
            <p:nvPr/>
          </p:nvSpPr>
          <p:spPr>
            <a:xfrm>
              <a:off x="0" y="2917112"/>
              <a:ext cx="5124450" cy="72874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5"/>
            <p:cNvSpPr txBox="1"/>
            <p:nvPr/>
          </p:nvSpPr>
          <p:spPr>
            <a:xfrm>
              <a:off x="0" y="2917112"/>
              <a:ext cx="5124450" cy="728743"/>
            </a:xfrm>
            <a:prstGeom prst="rect">
              <a:avLst/>
            </a:prstGeom>
            <a:noFill/>
            <a:ln>
              <a:noFill/>
            </a:ln>
          </p:spPr>
          <p:txBody>
            <a:bodyPr spcFirstLastPara="1" wrap="square" lIns="76200" tIns="76200" rIns="76200" bIns="762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GB" sz="2000">
                  <a:solidFill>
                    <a:schemeClr val="dk1"/>
                  </a:solidFill>
                  <a:latin typeface="Calibri"/>
                  <a:ea typeface="Calibri"/>
                  <a:cs typeface="Calibri"/>
                  <a:sym typeface="Calibri"/>
                </a:rPr>
                <a:t>Highest proportion of non-UK born cases in the UK for &lt;2 years in 2023.</a:t>
              </a:r>
              <a:endParaRPr sz="2000">
                <a:solidFill>
                  <a:schemeClr val="dk1"/>
                </a:solidFill>
                <a:latin typeface="Calibri"/>
                <a:ea typeface="Calibri"/>
                <a:cs typeface="Calibri"/>
                <a:sym typeface="Calibri"/>
              </a:endParaRPr>
            </a:p>
          </p:txBody>
        </p:sp>
        <p:cxnSp>
          <p:nvCxnSpPr>
            <p:cNvPr id="333" name="Google Shape;333;p5"/>
            <p:cNvCxnSpPr/>
            <p:nvPr/>
          </p:nvCxnSpPr>
          <p:spPr>
            <a:xfrm>
              <a:off x="0" y="3645856"/>
              <a:ext cx="5124450" cy="0"/>
            </a:xfrm>
            <a:prstGeom prst="straightConnector1">
              <a:avLst/>
            </a:prstGeom>
            <a:solidFill>
              <a:srgbClr val="00CC65"/>
            </a:solidFill>
            <a:ln w="15875" cap="flat" cmpd="sng">
              <a:solidFill>
                <a:srgbClr val="00CC65"/>
              </a:solidFill>
              <a:prstDash val="solid"/>
              <a:round/>
              <a:headEnd type="none" w="sm" len="sm"/>
              <a:tailEnd type="none" w="sm" len="sm"/>
            </a:ln>
          </p:spPr>
        </p:cxnSp>
        <p:sp>
          <p:nvSpPr>
            <p:cNvPr id="334" name="Google Shape;334;p5"/>
            <p:cNvSpPr/>
            <p:nvPr/>
          </p:nvSpPr>
          <p:spPr>
            <a:xfrm>
              <a:off x="0" y="3645856"/>
              <a:ext cx="5124450" cy="72874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5"/>
            <p:cNvSpPr txBox="1"/>
            <p:nvPr/>
          </p:nvSpPr>
          <p:spPr>
            <a:xfrm>
              <a:off x="0" y="3645856"/>
              <a:ext cx="5124450" cy="728743"/>
            </a:xfrm>
            <a:prstGeom prst="rect">
              <a:avLst/>
            </a:prstGeom>
            <a:noFill/>
            <a:ln>
              <a:noFill/>
            </a:ln>
          </p:spPr>
          <p:txBody>
            <a:bodyPr spcFirstLastPara="1" wrap="square" lIns="76200" tIns="76200" rIns="76200" bIns="762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GB" sz="2000">
                  <a:solidFill>
                    <a:schemeClr val="dk1"/>
                  </a:solidFill>
                  <a:latin typeface="Calibri"/>
                  <a:ea typeface="Calibri"/>
                  <a:cs typeface="Calibri"/>
                  <a:sym typeface="Calibri"/>
                </a:rPr>
                <a:t>11% of cases in healthcare or social care workers, 7% in those in education </a:t>
              </a:r>
              <a:r>
                <a:rPr lang="en-GB" sz="1600">
                  <a:solidFill>
                    <a:schemeClr val="dk1"/>
                  </a:solidFill>
                  <a:latin typeface="Calibri"/>
                  <a:ea typeface="Calibri"/>
                  <a:cs typeface="Calibri"/>
                  <a:sym typeface="Calibri"/>
                </a:rPr>
                <a:t>(2014-2023).</a:t>
              </a:r>
              <a:endParaRPr sz="2000">
                <a:solidFill>
                  <a:schemeClr val="dk1"/>
                </a:solidFill>
                <a:latin typeface="Calibri"/>
                <a:ea typeface="Calibri"/>
                <a:cs typeface="Calibri"/>
                <a:sym typeface="Calibri"/>
              </a:endParaRPr>
            </a:p>
          </p:txBody>
        </p:sp>
      </p:grpSp>
      <p:sp>
        <p:nvSpPr>
          <p:cNvPr id="336" name="Google Shape;336;p5"/>
          <p:cNvSpPr txBox="1"/>
          <p:nvPr/>
        </p:nvSpPr>
        <p:spPr>
          <a:xfrm>
            <a:off x="5938969" y="5780297"/>
            <a:ext cx="5734315"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100">
                <a:solidFill>
                  <a:schemeClr val="dk1"/>
                </a:solidFill>
                <a:latin typeface="Calibri"/>
                <a:ea typeface="Calibri"/>
                <a:cs typeface="Calibri"/>
                <a:sym typeface="Calibri"/>
              </a:rPr>
              <a:t>Three-year average annual TB incidence rate by Lower Tier Local Authority (LTLA), South East England, 2021 to 2023 </a:t>
            </a:r>
            <a:r>
              <a:rPr lang="en-GB" sz="1100" b="1">
                <a:solidFill>
                  <a:srgbClr val="2F5496"/>
                </a:solidFill>
                <a:latin typeface="Calibri"/>
                <a:ea typeface="Calibri"/>
                <a:cs typeface="Calibri"/>
                <a:sym typeface="Calibri"/>
              </a:rPr>
              <a:t>- </a:t>
            </a:r>
            <a:r>
              <a:rPr lang="en-GB" sz="1100" i="1">
                <a:solidFill>
                  <a:schemeClr val="dk1"/>
                </a:solidFill>
                <a:latin typeface="Calibri"/>
                <a:ea typeface="Calibri"/>
                <a:cs typeface="Calibri"/>
                <a:sym typeface="Calibri"/>
              </a:rPr>
              <a:t>Figure prepared by UKHSA Field Service, South East and London team</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37" name="Google Shape;337;p5" descr="a map of the south east of england showing tb prevalence."/>
          <p:cNvPicPr preferRelativeResize="0"/>
          <p:nvPr/>
        </p:nvPicPr>
        <p:blipFill rotWithShape="1">
          <a:blip r:embed="rId3">
            <a:alphaModFix/>
          </a:blip>
          <a:srcRect t="13085" b="15840"/>
          <a:stretch/>
        </p:blipFill>
        <p:spPr>
          <a:xfrm>
            <a:off x="5938969" y="1157076"/>
            <a:ext cx="5820305" cy="4623221"/>
          </a:xfrm>
          <a:prstGeom prst="rect">
            <a:avLst/>
          </a:prstGeom>
          <a:noFill/>
          <a:ln>
            <a:noFill/>
          </a:ln>
        </p:spPr>
      </p:pic>
      <p:sp>
        <p:nvSpPr>
          <p:cNvPr id="338" name="Google Shape;338;p5"/>
          <p:cNvSpPr txBox="1"/>
          <p:nvPr/>
        </p:nvSpPr>
        <p:spPr>
          <a:xfrm>
            <a:off x="129298" y="6488183"/>
            <a:ext cx="4795127"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50" u="sng">
                <a:solidFill>
                  <a:schemeClr val="lt1"/>
                </a:solidFill>
                <a:latin typeface="Calibri"/>
                <a:ea typeface="Calibri"/>
                <a:cs typeface="Calibri"/>
                <a:sym typeface="Calibri"/>
              </a:rPr>
              <a:t>Data from National TB Surveillance System (NTBS) – UKHSA Field Services </a:t>
            </a:r>
            <a:endParaRPr sz="1050">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6"/>
          <p:cNvSpPr txBox="1">
            <a:spLocks noGrp="1"/>
          </p:cNvSpPr>
          <p:nvPr>
            <p:ph type="title" idx="4294967295"/>
          </p:nvPr>
        </p:nvSpPr>
        <p:spPr>
          <a:xfrm>
            <a:off x="1743075" y="242091"/>
            <a:ext cx="8705850" cy="784225"/>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85000"/>
              </a:lnSpc>
              <a:spcBef>
                <a:spcPts val="0"/>
              </a:spcBef>
              <a:spcAft>
                <a:spcPts val="0"/>
              </a:spcAft>
              <a:buClr>
                <a:srgbClr val="3F3F3F"/>
              </a:buClr>
              <a:buSzPts val="4400"/>
              <a:buFont typeface="Calibri"/>
              <a:buNone/>
            </a:pPr>
            <a:r>
              <a:rPr lang="en-GB" sz="4400" dirty="0"/>
              <a:t>TB Epidemiology in Kent &amp; Medway (2)</a:t>
            </a:r>
            <a:endParaRPr dirty="0"/>
          </a:p>
        </p:txBody>
      </p:sp>
      <p:grpSp>
        <p:nvGrpSpPr>
          <p:cNvPr id="345" name="Google Shape;345;p6">
            <a:extLst>
              <a:ext uri="{C183D7F6-B498-43B3-948B-1728B52AA6E4}">
                <adec:decorative xmlns:adec="http://schemas.microsoft.com/office/drawing/2017/decorative" val="1"/>
              </a:ext>
            </a:extLst>
          </p:cNvPr>
          <p:cNvGrpSpPr/>
          <p:nvPr/>
        </p:nvGrpSpPr>
        <p:grpSpPr>
          <a:xfrm>
            <a:off x="561975" y="1488021"/>
            <a:ext cx="5124450" cy="4375668"/>
            <a:chOff x="0" y="534"/>
            <a:chExt cx="5124450" cy="4375668"/>
          </a:xfrm>
        </p:grpSpPr>
        <p:cxnSp>
          <p:nvCxnSpPr>
            <p:cNvPr id="346" name="Google Shape;346;p6"/>
            <p:cNvCxnSpPr/>
            <p:nvPr/>
          </p:nvCxnSpPr>
          <p:spPr>
            <a:xfrm>
              <a:off x="0" y="534"/>
              <a:ext cx="5124450" cy="0"/>
            </a:xfrm>
            <a:prstGeom prst="straightConnector1">
              <a:avLst/>
            </a:prstGeom>
            <a:solidFill>
              <a:srgbClr val="00CC65"/>
            </a:solidFill>
            <a:ln w="15875" cap="flat" cmpd="sng">
              <a:solidFill>
                <a:srgbClr val="00CC65"/>
              </a:solidFill>
              <a:prstDash val="solid"/>
              <a:round/>
              <a:headEnd type="none" w="sm" len="sm"/>
              <a:tailEnd type="none" w="sm" len="sm"/>
            </a:ln>
          </p:spPr>
        </p:cxnSp>
        <p:sp>
          <p:nvSpPr>
            <p:cNvPr id="347" name="Google Shape;347;p6"/>
            <p:cNvSpPr/>
            <p:nvPr/>
          </p:nvSpPr>
          <p:spPr>
            <a:xfrm>
              <a:off x="0" y="534"/>
              <a:ext cx="5124450" cy="87513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6"/>
            <p:cNvSpPr txBox="1"/>
            <p:nvPr/>
          </p:nvSpPr>
          <p:spPr>
            <a:xfrm>
              <a:off x="0" y="534"/>
              <a:ext cx="5124450" cy="875133"/>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chemeClr val="dk1"/>
                </a:buClr>
                <a:buSzPts val="1800"/>
                <a:buFont typeface="Calibri"/>
                <a:buNone/>
              </a:pPr>
              <a:r>
                <a:rPr lang="en-GB" sz="1800">
                  <a:solidFill>
                    <a:schemeClr val="dk1"/>
                  </a:solidFill>
                  <a:latin typeface="Calibri"/>
                  <a:ea typeface="Calibri"/>
                  <a:cs typeface="Calibri"/>
                  <a:sym typeface="Calibri"/>
                </a:rPr>
                <a:t>Social risk factors (SRF) – alcohol or drug misuse, homelessness, prison incarceration, mental health issues, asylum seekers and immigration detainees.</a:t>
              </a:r>
              <a:endParaRPr sz="1800">
                <a:solidFill>
                  <a:schemeClr val="dk1"/>
                </a:solidFill>
                <a:latin typeface="Calibri"/>
                <a:ea typeface="Calibri"/>
                <a:cs typeface="Calibri"/>
                <a:sym typeface="Calibri"/>
              </a:endParaRPr>
            </a:p>
          </p:txBody>
        </p:sp>
        <p:cxnSp>
          <p:nvCxnSpPr>
            <p:cNvPr id="349" name="Google Shape;349;p6"/>
            <p:cNvCxnSpPr/>
            <p:nvPr/>
          </p:nvCxnSpPr>
          <p:spPr>
            <a:xfrm>
              <a:off x="0" y="875668"/>
              <a:ext cx="5124450" cy="0"/>
            </a:xfrm>
            <a:prstGeom prst="straightConnector1">
              <a:avLst/>
            </a:prstGeom>
            <a:solidFill>
              <a:srgbClr val="00CC65"/>
            </a:solidFill>
            <a:ln w="15875" cap="flat" cmpd="sng">
              <a:solidFill>
                <a:srgbClr val="00CC65"/>
              </a:solidFill>
              <a:prstDash val="solid"/>
              <a:round/>
              <a:headEnd type="none" w="sm" len="sm"/>
              <a:tailEnd type="none" w="sm" len="sm"/>
            </a:ln>
          </p:spPr>
        </p:cxnSp>
        <p:sp>
          <p:nvSpPr>
            <p:cNvPr id="350" name="Google Shape;350;p6"/>
            <p:cNvSpPr/>
            <p:nvPr/>
          </p:nvSpPr>
          <p:spPr>
            <a:xfrm>
              <a:off x="0" y="875668"/>
              <a:ext cx="5124450" cy="87513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6"/>
            <p:cNvSpPr txBox="1"/>
            <p:nvPr/>
          </p:nvSpPr>
          <p:spPr>
            <a:xfrm>
              <a:off x="0" y="875668"/>
              <a:ext cx="5124450" cy="875133"/>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chemeClr val="dk1"/>
                </a:buClr>
                <a:buSzPts val="1800"/>
                <a:buFont typeface="Calibri"/>
                <a:buNone/>
              </a:pPr>
              <a:r>
                <a:rPr lang="en-GB" sz="1800">
                  <a:solidFill>
                    <a:schemeClr val="dk1"/>
                  </a:solidFill>
                  <a:latin typeface="Calibri"/>
                  <a:ea typeface="Calibri"/>
                  <a:cs typeface="Calibri"/>
                  <a:sym typeface="Calibri"/>
                </a:rPr>
                <a:t>18% of cases in K&amp;M vs. 11% in SE </a:t>
              </a:r>
              <a:r>
                <a:rPr lang="en-GB" sz="1400">
                  <a:solidFill>
                    <a:schemeClr val="dk1"/>
                  </a:solidFill>
                  <a:latin typeface="Calibri"/>
                  <a:ea typeface="Calibri"/>
                  <a:cs typeface="Calibri"/>
                  <a:sym typeface="Calibri"/>
                </a:rPr>
                <a:t>(2014-2023).</a:t>
              </a:r>
              <a:endParaRPr sz="1800">
                <a:solidFill>
                  <a:schemeClr val="dk1"/>
                </a:solidFill>
                <a:latin typeface="Calibri"/>
                <a:ea typeface="Calibri"/>
                <a:cs typeface="Calibri"/>
                <a:sym typeface="Calibri"/>
              </a:endParaRPr>
            </a:p>
          </p:txBody>
        </p:sp>
        <p:cxnSp>
          <p:nvCxnSpPr>
            <p:cNvPr id="352" name="Google Shape;352;p6"/>
            <p:cNvCxnSpPr/>
            <p:nvPr/>
          </p:nvCxnSpPr>
          <p:spPr>
            <a:xfrm>
              <a:off x="0" y="1750802"/>
              <a:ext cx="5124450" cy="0"/>
            </a:xfrm>
            <a:prstGeom prst="straightConnector1">
              <a:avLst/>
            </a:prstGeom>
            <a:solidFill>
              <a:srgbClr val="00CC65"/>
            </a:solidFill>
            <a:ln w="15875" cap="flat" cmpd="sng">
              <a:solidFill>
                <a:srgbClr val="00CC65"/>
              </a:solidFill>
              <a:prstDash val="solid"/>
              <a:round/>
              <a:headEnd type="none" w="sm" len="sm"/>
              <a:tailEnd type="none" w="sm" len="sm"/>
            </a:ln>
          </p:spPr>
        </p:cxnSp>
        <p:sp>
          <p:nvSpPr>
            <p:cNvPr id="353" name="Google Shape;353;p6"/>
            <p:cNvSpPr/>
            <p:nvPr/>
          </p:nvSpPr>
          <p:spPr>
            <a:xfrm>
              <a:off x="0" y="1750802"/>
              <a:ext cx="5124450" cy="87513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6"/>
            <p:cNvSpPr txBox="1"/>
            <p:nvPr/>
          </p:nvSpPr>
          <p:spPr>
            <a:xfrm>
              <a:off x="0" y="1750802"/>
              <a:ext cx="5124450" cy="875133"/>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chemeClr val="dk1"/>
                </a:buClr>
                <a:buSzPts val="1800"/>
                <a:buFont typeface="Calibri"/>
                <a:buNone/>
              </a:pPr>
              <a:r>
                <a:rPr lang="en-GB" sz="1800">
                  <a:solidFill>
                    <a:schemeClr val="dk1"/>
                  </a:solidFill>
                  <a:latin typeface="Calibri"/>
                  <a:ea typeface="Calibri"/>
                  <a:cs typeface="Calibri"/>
                  <a:sym typeface="Calibri"/>
                </a:rPr>
                <a:t>Most commonly drug misuse (36%), homelessness (35%) and prison incarceration (34%).</a:t>
              </a:r>
              <a:endParaRPr sz="1800">
                <a:solidFill>
                  <a:schemeClr val="dk1"/>
                </a:solidFill>
                <a:latin typeface="Calibri"/>
                <a:ea typeface="Calibri"/>
                <a:cs typeface="Calibri"/>
                <a:sym typeface="Calibri"/>
              </a:endParaRPr>
            </a:p>
          </p:txBody>
        </p:sp>
        <p:cxnSp>
          <p:nvCxnSpPr>
            <p:cNvPr id="355" name="Google Shape;355;p6"/>
            <p:cNvCxnSpPr/>
            <p:nvPr/>
          </p:nvCxnSpPr>
          <p:spPr>
            <a:xfrm>
              <a:off x="0" y="2625935"/>
              <a:ext cx="5124450" cy="0"/>
            </a:xfrm>
            <a:prstGeom prst="straightConnector1">
              <a:avLst/>
            </a:prstGeom>
            <a:solidFill>
              <a:srgbClr val="00CC65"/>
            </a:solidFill>
            <a:ln w="15875" cap="flat" cmpd="sng">
              <a:solidFill>
                <a:srgbClr val="00CC65"/>
              </a:solidFill>
              <a:prstDash val="solid"/>
              <a:round/>
              <a:headEnd type="none" w="sm" len="sm"/>
              <a:tailEnd type="none" w="sm" len="sm"/>
            </a:ln>
          </p:spPr>
        </p:cxnSp>
        <p:sp>
          <p:nvSpPr>
            <p:cNvPr id="356" name="Google Shape;356;p6"/>
            <p:cNvSpPr/>
            <p:nvPr/>
          </p:nvSpPr>
          <p:spPr>
            <a:xfrm>
              <a:off x="0" y="2625935"/>
              <a:ext cx="5124450" cy="87513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6"/>
            <p:cNvSpPr txBox="1"/>
            <p:nvPr/>
          </p:nvSpPr>
          <p:spPr>
            <a:xfrm>
              <a:off x="0" y="2625935"/>
              <a:ext cx="5124450" cy="875133"/>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chemeClr val="dk1"/>
                </a:buClr>
                <a:buSzPts val="1800"/>
                <a:buFont typeface="Calibri"/>
                <a:buNone/>
              </a:pPr>
              <a:r>
                <a:rPr lang="en-GB" sz="1800">
                  <a:solidFill>
                    <a:schemeClr val="dk1"/>
                  </a:solidFill>
                  <a:latin typeface="Calibri"/>
                  <a:ea typeface="Calibri"/>
                  <a:cs typeface="Calibri"/>
                  <a:sym typeface="Calibri"/>
                </a:rPr>
                <a:t>Of those with a SRF, 39% had more than one risk factor.</a:t>
              </a:r>
              <a:endParaRPr sz="1800">
                <a:solidFill>
                  <a:schemeClr val="dk1"/>
                </a:solidFill>
                <a:latin typeface="Calibri"/>
                <a:ea typeface="Calibri"/>
                <a:cs typeface="Calibri"/>
                <a:sym typeface="Calibri"/>
              </a:endParaRPr>
            </a:p>
          </p:txBody>
        </p:sp>
        <p:cxnSp>
          <p:nvCxnSpPr>
            <p:cNvPr id="358" name="Google Shape;358;p6"/>
            <p:cNvCxnSpPr/>
            <p:nvPr/>
          </p:nvCxnSpPr>
          <p:spPr>
            <a:xfrm>
              <a:off x="0" y="3501069"/>
              <a:ext cx="5124450" cy="0"/>
            </a:xfrm>
            <a:prstGeom prst="straightConnector1">
              <a:avLst/>
            </a:prstGeom>
            <a:solidFill>
              <a:srgbClr val="00CC65"/>
            </a:solidFill>
            <a:ln w="15875" cap="flat" cmpd="sng">
              <a:solidFill>
                <a:srgbClr val="00CC65"/>
              </a:solidFill>
              <a:prstDash val="solid"/>
              <a:round/>
              <a:headEnd type="none" w="sm" len="sm"/>
              <a:tailEnd type="none" w="sm" len="sm"/>
            </a:ln>
          </p:spPr>
        </p:cxnSp>
        <p:sp>
          <p:nvSpPr>
            <p:cNvPr id="359" name="Google Shape;359;p6"/>
            <p:cNvSpPr/>
            <p:nvPr/>
          </p:nvSpPr>
          <p:spPr>
            <a:xfrm>
              <a:off x="0" y="3501069"/>
              <a:ext cx="5124450" cy="87513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6"/>
            <p:cNvSpPr txBox="1"/>
            <p:nvPr/>
          </p:nvSpPr>
          <p:spPr>
            <a:xfrm>
              <a:off x="0" y="3501069"/>
              <a:ext cx="5124450" cy="875133"/>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chemeClr val="dk1"/>
                </a:buClr>
                <a:buSzPts val="1800"/>
                <a:buFont typeface="Calibri"/>
                <a:buNone/>
              </a:pPr>
              <a:r>
                <a:rPr lang="en-GB" sz="1800">
                  <a:solidFill>
                    <a:schemeClr val="dk1"/>
                  </a:solidFill>
                  <a:latin typeface="Calibri"/>
                  <a:ea typeface="Calibri"/>
                  <a:cs typeface="Calibri"/>
                  <a:sym typeface="Calibri"/>
                </a:rPr>
                <a:t>Cases with SRFs more likely to be male, of white ethnicity and UK-born. </a:t>
              </a:r>
              <a:endParaRPr sz="1800">
                <a:solidFill>
                  <a:schemeClr val="dk1"/>
                </a:solidFill>
                <a:latin typeface="Calibri"/>
                <a:ea typeface="Calibri"/>
                <a:cs typeface="Calibri"/>
                <a:sym typeface="Calibri"/>
              </a:endParaRPr>
            </a:p>
          </p:txBody>
        </p:sp>
      </p:grpSp>
      <p:sp>
        <p:nvSpPr>
          <p:cNvPr id="361" name="Google Shape;361;p6"/>
          <p:cNvSpPr txBox="1"/>
          <p:nvPr/>
        </p:nvSpPr>
        <p:spPr>
          <a:xfrm>
            <a:off x="5895710" y="5143639"/>
            <a:ext cx="5734315" cy="834203"/>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GB" sz="1100">
                <a:solidFill>
                  <a:schemeClr val="dk1"/>
                </a:solidFill>
                <a:latin typeface="Calibri"/>
                <a:ea typeface="Calibri"/>
                <a:cs typeface="Calibri"/>
                <a:sym typeface="Calibri"/>
              </a:rPr>
              <a:t>% of TB cases with a social risk factor in Kent and Medway, 2014 to 2023. </a:t>
            </a:r>
            <a:r>
              <a:rPr lang="en-GB" sz="1100" i="1">
                <a:solidFill>
                  <a:schemeClr val="dk1"/>
                </a:solidFill>
                <a:latin typeface="Calibri"/>
                <a:ea typeface="Calibri"/>
                <a:cs typeface="Calibri"/>
                <a:sym typeface="Calibri"/>
              </a:rPr>
              <a:t>Source: NTBS, prepared by KPHO (LS), November 2024</a:t>
            </a:r>
            <a:endParaRPr sz="1100">
              <a:solidFill>
                <a:schemeClr val="dk1"/>
              </a:solidFill>
              <a:latin typeface="Calibri"/>
              <a:ea typeface="Calibri"/>
              <a:cs typeface="Calibri"/>
              <a:sym typeface="Calibri"/>
            </a:endParaRPr>
          </a:p>
          <a:p>
            <a:pPr marL="0" marR="0" lvl="0" indent="0" algn="l" rtl="0">
              <a:spcBef>
                <a:spcPts val="800"/>
              </a:spcBef>
              <a:spcAft>
                <a:spcPts val="0"/>
              </a:spcAft>
              <a:buNone/>
            </a:pPr>
            <a:endParaRPr sz="1800">
              <a:solidFill>
                <a:schemeClr val="dk1"/>
              </a:solidFill>
              <a:latin typeface="Calibri"/>
              <a:ea typeface="Calibri"/>
              <a:cs typeface="Calibri"/>
              <a:sym typeface="Calibri"/>
            </a:endParaRPr>
          </a:p>
        </p:txBody>
      </p:sp>
      <p:pic>
        <p:nvPicPr>
          <p:cNvPr id="362" name="Google Shape;362;p6" descr="a line chart showing the % of TB cases with a social risk factor. The line shows a positive correlation, with  % increasing generally over time. "/>
          <p:cNvPicPr preferRelativeResize="0"/>
          <p:nvPr/>
        </p:nvPicPr>
        <p:blipFill rotWithShape="1">
          <a:blip r:embed="rId3">
            <a:alphaModFix/>
          </a:blip>
          <a:srcRect/>
          <a:stretch/>
        </p:blipFill>
        <p:spPr>
          <a:xfrm>
            <a:off x="5895710" y="1487487"/>
            <a:ext cx="5978440" cy="3518034"/>
          </a:xfrm>
          <a:prstGeom prst="rect">
            <a:avLst/>
          </a:prstGeom>
          <a:noFill/>
          <a:ln w="9525" cap="flat" cmpd="sng">
            <a:solidFill>
              <a:schemeClr val="lt1"/>
            </a:solidFill>
            <a:prstDash val="solid"/>
            <a:round/>
            <a:headEnd type="none" w="sm" len="sm"/>
            <a:tailEnd type="none" w="sm" len="sm"/>
          </a:ln>
        </p:spPr>
      </p:pic>
      <p:sp>
        <p:nvSpPr>
          <p:cNvPr id="363" name="Google Shape;363;p6"/>
          <p:cNvSpPr txBox="1"/>
          <p:nvPr/>
        </p:nvSpPr>
        <p:spPr>
          <a:xfrm>
            <a:off x="129298" y="6488183"/>
            <a:ext cx="4795127"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50" u="sng">
                <a:solidFill>
                  <a:schemeClr val="lt1"/>
                </a:solidFill>
                <a:latin typeface="Calibri"/>
                <a:ea typeface="Calibri"/>
                <a:cs typeface="Calibri"/>
                <a:sym typeface="Calibri"/>
              </a:rPr>
              <a:t>Data from National TB Surveillance System (NTBS) – UKHSA Field Services </a:t>
            </a:r>
            <a:endParaRPr sz="1050">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8"/>
        <p:cNvGrpSpPr/>
        <p:nvPr/>
      </p:nvGrpSpPr>
      <p:grpSpPr>
        <a:xfrm>
          <a:off x="0" y="0"/>
          <a:ext cx="0" cy="0"/>
          <a:chOff x="0" y="0"/>
          <a:chExt cx="0" cy="0"/>
        </a:xfrm>
      </p:grpSpPr>
      <p:sp>
        <p:nvSpPr>
          <p:cNvPr id="369" name="Google Shape;369;g325bea2b222_0_149">
            <a:extLst>
              <a:ext uri="{C183D7F6-B498-43B3-948B-1728B52AA6E4}">
                <adec:decorative xmlns:adec="http://schemas.microsoft.com/office/drawing/2017/decorative" val="1"/>
              </a:ext>
            </a:extLst>
          </p:cNvPr>
          <p:cNvSpPr/>
          <p:nvPr/>
        </p:nvSpPr>
        <p:spPr>
          <a:xfrm>
            <a:off x="0" y="0"/>
            <a:ext cx="121863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0" name="Google Shape;370;g325bea2b222_0_149">
            <a:extLst>
              <a:ext uri="{C183D7F6-B498-43B3-948B-1728B52AA6E4}">
                <adec:decorative xmlns:adec="http://schemas.microsoft.com/office/drawing/2017/decorative" val="1"/>
              </a:ext>
            </a:extLst>
          </p:cNvPr>
          <p:cNvSpPr/>
          <p:nvPr/>
        </p:nvSpPr>
        <p:spPr>
          <a:xfrm>
            <a:off x="15" y="0"/>
            <a:ext cx="7548000" cy="6858000"/>
          </a:xfrm>
          <a:prstGeom prst="rect">
            <a:avLst/>
          </a:prstGeom>
          <a:solidFill>
            <a:srgbClr val="17365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1" name="Google Shape;371;g325bea2b222_0_149"/>
          <p:cNvSpPr txBox="1">
            <a:spLocks noGrp="1"/>
          </p:cNvSpPr>
          <p:nvPr>
            <p:ph type="title"/>
          </p:nvPr>
        </p:nvSpPr>
        <p:spPr>
          <a:xfrm>
            <a:off x="932203" y="129654"/>
            <a:ext cx="5977800" cy="830700"/>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FFFFFF"/>
              </a:buClr>
              <a:buSzPts val="4400"/>
              <a:buFont typeface="Calibri"/>
              <a:buNone/>
            </a:pPr>
            <a:r>
              <a:rPr lang="en-GB" sz="4400" dirty="0">
                <a:solidFill>
                  <a:srgbClr val="FFFFFF"/>
                </a:solidFill>
              </a:rPr>
              <a:t>Cohort Review (1)</a:t>
            </a:r>
            <a:endParaRPr dirty="0"/>
          </a:p>
        </p:txBody>
      </p:sp>
      <p:sp>
        <p:nvSpPr>
          <p:cNvPr id="372" name="Google Shape;372;g325bea2b222_0_149">
            <a:extLst>
              <a:ext uri="{C183D7F6-B498-43B3-948B-1728B52AA6E4}">
                <adec:decorative xmlns:adec="http://schemas.microsoft.com/office/drawing/2017/decorative" val="1"/>
              </a:ext>
            </a:extLst>
          </p:cNvPr>
          <p:cNvSpPr/>
          <p:nvPr/>
        </p:nvSpPr>
        <p:spPr>
          <a:xfrm>
            <a:off x="7547894" y="0"/>
            <a:ext cx="63900" cy="6858000"/>
          </a:xfrm>
          <a:prstGeom prst="rect">
            <a:avLst/>
          </a:pr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373" name="Google Shape;373;g325bea2b222_0_149">
            <a:extLst>
              <a:ext uri="{C183D7F6-B498-43B3-948B-1728B52AA6E4}">
                <adec:decorative xmlns:adec="http://schemas.microsoft.com/office/drawing/2017/decorative" val="1"/>
              </a:ext>
            </a:extLst>
          </p:cNvPr>
          <p:cNvGrpSpPr/>
          <p:nvPr/>
        </p:nvGrpSpPr>
        <p:grpSpPr>
          <a:xfrm>
            <a:off x="7706057" y="651027"/>
            <a:ext cx="4258200" cy="5556053"/>
            <a:chOff x="0" y="2715"/>
            <a:chExt cx="4258200" cy="5556053"/>
          </a:xfrm>
        </p:grpSpPr>
        <p:cxnSp>
          <p:nvCxnSpPr>
            <p:cNvPr id="374" name="Google Shape;374;g325bea2b222_0_149"/>
            <p:cNvCxnSpPr/>
            <p:nvPr/>
          </p:nvCxnSpPr>
          <p:spPr>
            <a:xfrm>
              <a:off x="0" y="2715"/>
              <a:ext cx="4258200" cy="0"/>
            </a:xfrm>
            <a:prstGeom prst="straightConnector1">
              <a:avLst/>
            </a:prstGeom>
            <a:solidFill>
              <a:srgbClr val="00CC65"/>
            </a:solidFill>
            <a:ln w="15875" cap="flat" cmpd="sng">
              <a:solidFill>
                <a:srgbClr val="00CC65"/>
              </a:solidFill>
              <a:prstDash val="solid"/>
              <a:round/>
              <a:headEnd type="none" w="sm" len="sm"/>
              <a:tailEnd type="none" w="sm" len="sm"/>
            </a:ln>
          </p:spPr>
        </p:cxnSp>
        <p:sp>
          <p:nvSpPr>
            <p:cNvPr id="375" name="Google Shape;375;g325bea2b222_0_149"/>
            <p:cNvSpPr/>
            <p:nvPr/>
          </p:nvSpPr>
          <p:spPr>
            <a:xfrm>
              <a:off x="0" y="2715"/>
              <a:ext cx="4258200" cy="9261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6" name="Google Shape;376;g325bea2b222_0_149"/>
            <p:cNvSpPr txBox="1"/>
            <p:nvPr/>
          </p:nvSpPr>
          <p:spPr>
            <a:xfrm>
              <a:off x="0" y="2715"/>
              <a:ext cx="4258200" cy="926100"/>
            </a:xfrm>
            <a:prstGeom prst="rect">
              <a:avLst/>
            </a:prstGeom>
            <a:noFill/>
            <a:ln>
              <a:noFill/>
            </a:ln>
          </p:spPr>
          <p:txBody>
            <a:bodyPr spcFirstLastPara="1" wrap="square" lIns="64750" tIns="64750" rIns="64750" bIns="64750" anchor="t" anchorCtr="0">
              <a:noAutofit/>
            </a:bodyPr>
            <a:lstStyle/>
            <a:p>
              <a:pPr marL="0" marR="0" lvl="0" indent="0" algn="l" rtl="0">
                <a:lnSpc>
                  <a:spcPct val="90000"/>
                </a:lnSpc>
                <a:spcBef>
                  <a:spcPts val="0"/>
                </a:spcBef>
                <a:spcAft>
                  <a:spcPts val="0"/>
                </a:spcAft>
                <a:buClr>
                  <a:schemeClr val="dk1"/>
                </a:buClr>
                <a:buSzPts val="1700"/>
                <a:buFont typeface="Calibri"/>
                <a:buNone/>
              </a:pPr>
              <a:r>
                <a:rPr lang="en-GB" sz="1700" b="0" i="0" u="none" strike="noStrike" cap="none">
                  <a:solidFill>
                    <a:schemeClr val="dk1"/>
                  </a:solidFill>
                  <a:latin typeface="Calibri"/>
                  <a:ea typeface="Calibri"/>
                  <a:cs typeface="Calibri"/>
                  <a:sym typeface="Calibri"/>
                </a:rPr>
                <a:t>57% of cases were pulmonary. </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595"/>
                </a:spcBef>
                <a:spcAft>
                  <a:spcPts val="0"/>
                </a:spcAft>
                <a:buClr>
                  <a:schemeClr val="dk1"/>
                </a:buClr>
                <a:buSzPts val="1200"/>
                <a:buFont typeface="Calibri"/>
                <a:buNone/>
              </a:pPr>
              <a:r>
                <a:rPr lang="en-GB" sz="1200" b="0" i="0" u="none" strike="noStrike" cap="none">
                  <a:solidFill>
                    <a:schemeClr val="dk1"/>
                  </a:solidFill>
                  <a:latin typeface="Calibri"/>
                  <a:ea typeface="Calibri"/>
                  <a:cs typeface="Calibri"/>
                  <a:sym typeface="Calibri"/>
                </a:rPr>
                <a:t>(2014-2023) </a:t>
              </a:r>
              <a:endParaRPr sz="1700" b="0" i="0" u="none" strike="noStrike" cap="none">
                <a:solidFill>
                  <a:schemeClr val="dk1"/>
                </a:solidFill>
                <a:latin typeface="Calibri"/>
                <a:ea typeface="Calibri"/>
                <a:cs typeface="Calibri"/>
                <a:sym typeface="Calibri"/>
              </a:endParaRPr>
            </a:p>
          </p:txBody>
        </p:sp>
        <p:cxnSp>
          <p:nvCxnSpPr>
            <p:cNvPr id="377" name="Google Shape;377;g325bea2b222_0_149"/>
            <p:cNvCxnSpPr/>
            <p:nvPr/>
          </p:nvCxnSpPr>
          <p:spPr>
            <a:xfrm>
              <a:off x="0" y="928706"/>
              <a:ext cx="4258200" cy="0"/>
            </a:xfrm>
            <a:prstGeom prst="straightConnector1">
              <a:avLst/>
            </a:prstGeom>
            <a:solidFill>
              <a:srgbClr val="00CC65"/>
            </a:solidFill>
            <a:ln w="15875" cap="flat" cmpd="sng">
              <a:solidFill>
                <a:srgbClr val="00CC65"/>
              </a:solidFill>
              <a:prstDash val="solid"/>
              <a:round/>
              <a:headEnd type="none" w="sm" len="sm"/>
              <a:tailEnd type="none" w="sm" len="sm"/>
            </a:ln>
          </p:spPr>
        </p:cxnSp>
        <p:sp>
          <p:nvSpPr>
            <p:cNvPr id="378" name="Google Shape;378;g325bea2b222_0_149"/>
            <p:cNvSpPr/>
            <p:nvPr/>
          </p:nvSpPr>
          <p:spPr>
            <a:xfrm>
              <a:off x="0" y="928706"/>
              <a:ext cx="4258200" cy="9261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9" name="Google Shape;379;g325bea2b222_0_149"/>
            <p:cNvSpPr txBox="1"/>
            <p:nvPr/>
          </p:nvSpPr>
          <p:spPr>
            <a:xfrm>
              <a:off x="0" y="928706"/>
              <a:ext cx="4258200" cy="926100"/>
            </a:xfrm>
            <a:prstGeom prst="rect">
              <a:avLst/>
            </a:prstGeom>
            <a:noFill/>
            <a:ln>
              <a:noFill/>
            </a:ln>
          </p:spPr>
          <p:txBody>
            <a:bodyPr spcFirstLastPara="1" wrap="square" lIns="64750" tIns="64750" rIns="64750" bIns="64750" anchor="ctr" anchorCtr="0">
              <a:noAutofit/>
            </a:bodyPr>
            <a:lstStyle/>
            <a:p>
              <a:pPr marL="0" marR="0" lvl="0" indent="0" algn="l" rtl="0">
                <a:lnSpc>
                  <a:spcPct val="90000"/>
                </a:lnSpc>
                <a:spcBef>
                  <a:spcPts val="0"/>
                </a:spcBef>
                <a:spcAft>
                  <a:spcPts val="0"/>
                </a:spcAft>
                <a:buClr>
                  <a:schemeClr val="dk1"/>
                </a:buClr>
                <a:buSzPts val="1700"/>
                <a:buFont typeface="Calibri"/>
                <a:buNone/>
              </a:pPr>
              <a:r>
                <a:rPr lang="en-GB" sz="1700" b="0" i="0" u="none" strike="noStrike" cap="none">
                  <a:solidFill>
                    <a:schemeClr val="dk1"/>
                  </a:solidFill>
                  <a:latin typeface="Calibri"/>
                  <a:ea typeface="Calibri"/>
                  <a:cs typeface="Calibri"/>
                  <a:sym typeface="Calibri"/>
                </a:rPr>
                <a:t>17% of cases had co-morbidities. </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595"/>
                </a:spcBef>
                <a:spcAft>
                  <a:spcPts val="0"/>
                </a:spcAft>
                <a:buClr>
                  <a:schemeClr val="dk1"/>
                </a:buClr>
                <a:buSzPts val="1200"/>
                <a:buFont typeface="Calibri"/>
                <a:buNone/>
              </a:pPr>
              <a:r>
                <a:rPr lang="en-GB" sz="1200" b="0" i="0" u="none" strike="noStrike" cap="none">
                  <a:solidFill>
                    <a:schemeClr val="dk1"/>
                  </a:solidFill>
                  <a:latin typeface="Calibri"/>
                  <a:ea typeface="Calibri"/>
                  <a:cs typeface="Calibri"/>
                  <a:sym typeface="Calibri"/>
                </a:rPr>
                <a:t>(2014-2023)</a:t>
              </a:r>
              <a:endParaRPr sz="1700" b="0" i="0" u="none" strike="noStrike" cap="none">
                <a:solidFill>
                  <a:schemeClr val="dk1"/>
                </a:solidFill>
                <a:latin typeface="Calibri"/>
                <a:ea typeface="Calibri"/>
                <a:cs typeface="Calibri"/>
                <a:sym typeface="Calibri"/>
              </a:endParaRPr>
            </a:p>
          </p:txBody>
        </p:sp>
        <p:cxnSp>
          <p:nvCxnSpPr>
            <p:cNvPr id="380" name="Google Shape;380;g325bea2b222_0_149"/>
            <p:cNvCxnSpPr/>
            <p:nvPr/>
          </p:nvCxnSpPr>
          <p:spPr>
            <a:xfrm>
              <a:off x="0" y="1854696"/>
              <a:ext cx="4258200" cy="0"/>
            </a:xfrm>
            <a:prstGeom prst="straightConnector1">
              <a:avLst/>
            </a:prstGeom>
            <a:solidFill>
              <a:srgbClr val="00CC65"/>
            </a:solidFill>
            <a:ln w="15875" cap="flat" cmpd="sng">
              <a:solidFill>
                <a:srgbClr val="00CC65"/>
              </a:solidFill>
              <a:prstDash val="solid"/>
              <a:round/>
              <a:headEnd type="none" w="sm" len="sm"/>
              <a:tailEnd type="none" w="sm" len="sm"/>
            </a:ln>
          </p:spPr>
        </p:cxnSp>
        <p:sp>
          <p:nvSpPr>
            <p:cNvPr id="381" name="Google Shape;381;g325bea2b222_0_149"/>
            <p:cNvSpPr/>
            <p:nvPr/>
          </p:nvSpPr>
          <p:spPr>
            <a:xfrm>
              <a:off x="0" y="1854696"/>
              <a:ext cx="4258200" cy="9261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2" name="Google Shape;382;g325bea2b222_0_149"/>
            <p:cNvSpPr txBox="1"/>
            <p:nvPr/>
          </p:nvSpPr>
          <p:spPr>
            <a:xfrm>
              <a:off x="0" y="1854696"/>
              <a:ext cx="4258200" cy="926100"/>
            </a:xfrm>
            <a:prstGeom prst="rect">
              <a:avLst/>
            </a:prstGeom>
            <a:noFill/>
            <a:ln>
              <a:noFill/>
            </a:ln>
          </p:spPr>
          <p:txBody>
            <a:bodyPr spcFirstLastPara="1" wrap="square" lIns="64750" tIns="64750" rIns="64750" bIns="64750" anchor="t" anchorCtr="0">
              <a:noAutofit/>
            </a:bodyPr>
            <a:lstStyle/>
            <a:p>
              <a:pPr marL="0" marR="0" lvl="0" indent="0" algn="l" rtl="0">
                <a:lnSpc>
                  <a:spcPct val="90000"/>
                </a:lnSpc>
                <a:spcBef>
                  <a:spcPts val="0"/>
                </a:spcBef>
                <a:spcAft>
                  <a:spcPts val="0"/>
                </a:spcAft>
                <a:buClr>
                  <a:schemeClr val="dk1"/>
                </a:buClr>
                <a:buSzPts val="1700"/>
                <a:buFont typeface="Calibri"/>
                <a:buNone/>
              </a:pPr>
              <a:r>
                <a:rPr lang="en-GB" sz="1700" b="0" i="0" u="none" strike="noStrike" cap="none">
                  <a:solidFill>
                    <a:schemeClr val="dk1"/>
                  </a:solidFill>
                  <a:latin typeface="Calibri"/>
                  <a:ea typeface="Calibri"/>
                  <a:cs typeface="Calibri"/>
                  <a:sym typeface="Calibri"/>
                </a:rPr>
                <a:t>Over 80% of pulmonary cases confirmed with a culture result </a:t>
              </a:r>
              <a:r>
                <a:rPr lang="en-GB" sz="1200" b="0" i="0" u="none" strike="noStrike" cap="none">
                  <a:solidFill>
                    <a:schemeClr val="dk1"/>
                  </a:solidFill>
                  <a:latin typeface="Calibri"/>
                  <a:ea typeface="Calibri"/>
                  <a:cs typeface="Calibri"/>
                  <a:sym typeface="Calibri"/>
                </a:rPr>
                <a:t>(2023).</a:t>
              </a:r>
              <a:endParaRPr sz="1700" b="0" i="0" u="none" strike="noStrike" cap="none">
                <a:solidFill>
                  <a:schemeClr val="dk1"/>
                </a:solidFill>
                <a:latin typeface="Calibri"/>
                <a:ea typeface="Calibri"/>
                <a:cs typeface="Calibri"/>
                <a:sym typeface="Calibri"/>
              </a:endParaRPr>
            </a:p>
          </p:txBody>
        </p:sp>
        <p:cxnSp>
          <p:nvCxnSpPr>
            <p:cNvPr id="383" name="Google Shape;383;g325bea2b222_0_149"/>
            <p:cNvCxnSpPr/>
            <p:nvPr/>
          </p:nvCxnSpPr>
          <p:spPr>
            <a:xfrm>
              <a:off x="0" y="2780687"/>
              <a:ext cx="4258200" cy="0"/>
            </a:xfrm>
            <a:prstGeom prst="straightConnector1">
              <a:avLst/>
            </a:prstGeom>
            <a:solidFill>
              <a:srgbClr val="00CC65"/>
            </a:solidFill>
            <a:ln w="15875" cap="flat" cmpd="sng">
              <a:solidFill>
                <a:srgbClr val="00CC65"/>
              </a:solidFill>
              <a:prstDash val="solid"/>
              <a:round/>
              <a:headEnd type="none" w="sm" len="sm"/>
              <a:tailEnd type="none" w="sm" len="sm"/>
            </a:ln>
          </p:spPr>
        </p:cxnSp>
        <p:sp>
          <p:nvSpPr>
            <p:cNvPr id="384" name="Google Shape;384;g325bea2b222_0_149"/>
            <p:cNvSpPr/>
            <p:nvPr/>
          </p:nvSpPr>
          <p:spPr>
            <a:xfrm>
              <a:off x="0" y="2780687"/>
              <a:ext cx="4258200" cy="9261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5" name="Google Shape;385;g325bea2b222_0_149"/>
            <p:cNvSpPr txBox="1"/>
            <p:nvPr/>
          </p:nvSpPr>
          <p:spPr>
            <a:xfrm>
              <a:off x="0" y="2780687"/>
              <a:ext cx="4258200" cy="926100"/>
            </a:xfrm>
            <a:prstGeom prst="rect">
              <a:avLst/>
            </a:prstGeom>
            <a:noFill/>
            <a:ln>
              <a:noFill/>
            </a:ln>
          </p:spPr>
          <p:txBody>
            <a:bodyPr spcFirstLastPara="1" wrap="square" lIns="64750" tIns="64750" rIns="64750" bIns="64750" anchor="t" anchorCtr="0">
              <a:noAutofit/>
            </a:bodyPr>
            <a:lstStyle/>
            <a:p>
              <a:pPr marL="0" marR="0" lvl="0" indent="0" algn="l" rtl="0">
                <a:lnSpc>
                  <a:spcPct val="90000"/>
                </a:lnSpc>
                <a:spcBef>
                  <a:spcPts val="0"/>
                </a:spcBef>
                <a:spcAft>
                  <a:spcPts val="0"/>
                </a:spcAft>
                <a:buClr>
                  <a:schemeClr val="dk1"/>
                </a:buClr>
                <a:buSzPts val="1700"/>
                <a:buFont typeface="Calibri"/>
                <a:buNone/>
              </a:pPr>
              <a:r>
                <a:rPr lang="en-GB" sz="1700" b="0" i="0" u="none" strike="noStrike" cap="none">
                  <a:solidFill>
                    <a:schemeClr val="dk1"/>
                  </a:solidFill>
                  <a:latin typeface="Calibri"/>
                  <a:ea typeface="Calibri"/>
                  <a:cs typeface="Calibri"/>
                  <a:sym typeface="Calibri"/>
                </a:rPr>
                <a:t>84% offered and completed a HIV test </a:t>
              </a:r>
              <a:r>
                <a:rPr lang="en-GB" sz="1200" b="0" i="0" u="none" strike="noStrike" cap="none">
                  <a:solidFill>
                    <a:schemeClr val="dk1"/>
                  </a:solidFill>
                  <a:latin typeface="Calibri"/>
                  <a:ea typeface="Calibri"/>
                  <a:cs typeface="Calibri"/>
                  <a:sym typeface="Calibri"/>
                </a:rPr>
                <a:t>(2023).</a:t>
              </a:r>
              <a:endParaRPr sz="1700" b="0" i="0" u="none" strike="noStrike" cap="none">
                <a:solidFill>
                  <a:schemeClr val="dk1"/>
                </a:solidFill>
                <a:latin typeface="Calibri"/>
                <a:ea typeface="Calibri"/>
                <a:cs typeface="Calibri"/>
                <a:sym typeface="Calibri"/>
              </a:endParaRPr>
            </a:p>
          </p:txBody>
        </p:sp>
        <p:cxnSp>
          <p:nvCxnSpPr>
            <p:cNvPr id="386" name="Google Shape;386;g325bea2b222_0_149"/>
            <p:cNvCxnSpPr/>
            <p:nvPr/>
          </p:nvCxnSpPr>
          <p:spPr>
            <a:xfrm>
              <a:off x="0" y="3706678"/>
              <a:ext cx="4258200" cy="0"/>
            </a:xfrm>
            <a:prstGeom prst="straightConnector1">
              <a:avLst/>
            </a:prstGeom>
            <a:solidFill>
              <a:srgbClr val="00CC65"/>
            </a:solidFill>
            <a:ln w="15875" cap="flat" cmpd="sng">
              <a:solidFill>
                <a:srgbClr val="00CC65"/>
              </a:solidFill>
              <a:prstDash val="solid"/>
              <a:round/>
              <a:headEnd type="none" w="sm" len="sm"/>
              <a:tailEnd type="none" w="sm" len="sm"/>
            </a:ln>
          </p:spPr>
        </p:cxnSp>
        <p:sp>
          <p:nvSpPr>
            <p:cNvPr id="387" name="Google Shape;387;g325bea2b222_0_149"/>
            <p:cNvSpPr/>
            <p:nvPr/>
          </p:nvSpPr>
          <p:spPr>
            <a:xfrm>
              <a:off x="0" y="3706678"/>
              <a:ext cx="4258200" cy="9261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8" name="Google Shape;388;g325bea2b222_0_149"/>
            <p:cNvSpPr txBox="1"/>
            <p:nvPr/>
          </p:nvSpPr>
          <p:spPr>
            <a:xfrm>
              <a:off x="0" y="3706678"/>
              <a:ext cx="4258200" cy="926100"/>
            </a:xfrm>
            <a:prstGeom prst="rect">
              <a:avLst/>
            </a:prstGeom>
            <a:noFill/>
            <a:ln>
              <a:noFill/>
            </a:ln>
          </p:spPr>
          <p:txBody>
            <a:bodyPr spcFirstLastPara="1" wrap="square" lIns="64750" tIns="64750" rIns="64750" bIns="64750" anchor="t" anchorCtr="0">
              <a:noAutofit/>
            </a:bodyPr>
            <a:lstStyle/>
            <a:p>
              <a:pPr marL="0" marR="0" lvl="0" indent="0" algn="l" rtl="0">
                <a:lnSpc>
                  <a:spcPct val="90000"/>
                </a:lnSpc>
                <a:spcBef>
                  <a:spcPts val="0"/>
                </a:spcBef>
                <a:spcAft>
                  <a:spcPts val="0"/>
                </a:spcAft>
                <a:buClr>
                  <a:schemeClr val="dk1"/>
                </a:buClr>
                <a:buSzPts val="1700"/>
                <a:buFont typeface="Calibri"/>
                <a:buNone/>
              </a:pPr>
              <a:r>
                <a:rPr lang="en-GB" sz="1700" b="0" i="0" u="none" strike="noStrike" cap="none">
                  <a:solidFill>
                    <a:schemeClr val="dk1"/>
                  </a:solidFill>
                  <a:latin typeface="Calibri"/>
                  <a:ea typeface="Calibri"/>
                  <a:cs typeface="Calibri"/>
                  <a:sym typeface="Calibri"/>
                </a:rPr>
                <a:t>7 MDR cases </a:t>
              </a:r>
              <a:r>
                <a:rPr lang="en-GB" sz="1200" b="0" i="0" u="none" strike="noStrike" cap="none">
                  <a:solidFill>
                    <a:schemeClr val="dk1"/>
                  </a:solidFill>
                  <a:latin typeface="Calibri"/>
                  <a:ea typeface="Calibri"/>
                  <a:cs typeface="Calibri"/>
                  <a:sym typeface="Calibri"/>
                </a:rPr>
                <a:t>(2014 and 2023).</a:t>
              </a:r>
              <a:endParaRPr sz="1700" b="0" i="0" u="none" strike="noStrike" cap="none">
                <a:solidFill>
                  <a:schemeClr val="dk1"/>
                </a:solidFill>
                <a:latin typeface="Calibri"/>
                <a:ea typeface="Calibri"/>
                <a:cs typeface="Calibri"/>
                <a:sym typeface="Calibri"/>
              </a:endParaRPr>
            </a:p>
          </p:txBody>
        </p:sp>
        <p:cxnSp>
          <p:nvCxnSpPr>
            <p:cNvPr id="389" name="Google Shape;389;g325bea2b222_0_149"/>
            <p:cNvCxnSpPr/>
            <p:nvPr/>
          </p:nvCxnSpPr>
          <p:spPr>
            <a:xfrm>
              <a:off x="0" y="4632668"/>
              <a:ext cx="4258200" cy="0"/>
            </a:xfrm>
            <a:prstGeom prst="straightConnector1">
              <a:avLst/>
            </a:prstGeom>
            <a:solidFill>
              <a:srgbClr val="00CC65"/>
            </a:solidFill>
            <a:ln w="15875" cap="flat" cmpd="sng">
              <a:solidFill>
                <a:srgbClr val="00CC65"/>
              </a:solidFill>
              <a:prstDash val="solid"/>
              <a:round/>
              <a:headEnd type="none" w="sm" len="sm"/>
              <a:tailEnd type="none" w="sm" len="sm"/>
            </a:ln>
          </p:spPr>
        </p:cxnSp>
        <p:sp>
          <p:nvSpPr>
            <p:cNvPr id="390" name="Google Shape;390;g325bea2b222_0_149"/>
            <p:cNvSpPr/>
            <p:nvPr/>
          </p:nvSpPr>
          <p:spPr>
            <a:xfrm>
              <a:off x="0" y="4632668"/>
              <a:ext cx="4258200" cy="9261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1" name="Google Shape;391;g325bea2b222_0_149"/>
            <p:cNvSpPr txBox="1"/>
            <p:nvPr/>
          </p:nvSpPr>
          <p:spPr>
            <a:xfrm>
              <a:off x="0" y="4632668"/>
              <a:ext cx="4258200" cy="926100"/>
            </a:xfrm>
            <a:prstGeom prst="rect">
              <a:avLst/>
            </a:prstGeom>
            <a:noFill/>
            <a:ln>
              <a:noFill/>
            </a:ln>
          </p:spPr>
          <p:txBody>
            <a:bodyPr spcFirstLastPara="1" wrap="square" lIns="64750" tIns="64750" rIns="64750" bIns="64750" anchor="t" anchorCtr="0">
              <a:noAutofit/>
            </a:bodyPr>
            <a:lstStyle/>
            <a:p>
              <a:pPr marL="0" marR="0" lvl="0" indent="0" algn="l" rtl="0">
                <a:lnSpc>
                  <a:spcPct val="90000"/>
                </a:lnSpc>
                <a:spcBef>
                  <a:spcPts val="0"/>
                </a:spcBef>
                <a:spcAft>
                  <a:spcPts val="0"/>
                </a:spcAft>
                <a:buClr>
                  <a:schemeClr val="dk1"/>
                </a:buClr>
                <a:buSzPts val="1700"/>
                <a:buFont typeface="Calibri"/>
                <a:buNone/>
              </a:pPr>
              <a:r>
                <a:rPr lang="en-GB" sz="1700" b="0" i="0" u="none" strike="noStrike" cap="none">
                  <a:solidFill>
                    <a:schemeClr val="dk1"/>
                  </a:solidFill>
                  <a:latin typeface="Calibri"/>
                  <a:ea typeface="Calibri"/>
                  <a:cs typeface="Calibri"/>
                  <a:sym typeface="Calibri"/>
                </a:rPr>
                <a:t>&gt;1 contact identified in 80% of cases, &gt;5 contacts in 40% of cases </a:t>
              </a:r>
              <a:r>
                <a:rPr lang="en-GB" sz="1200" b="0" i="0" u="none" strike="noStrike" cap="none">
                  <a:solidFill>
                    <a:schemeClr val="dk1"/>
                  </a:solidFill>
                  <a:latin typeface="Calibri"/>
                  <a:ea typeface="Calibri"/>
                  <a:cs typeface="Calibri"/>
                  <a:sym typeface="Calibri"/>
                </a:rPr>
                <a:t>(2019 to 2023).</a:t>
              </a:r>
              <a:endParaRPr sz="1700" b="0" i="0" u="none" strike="noStrike" cap="none">
                <a:solidFill>
                  <a:schemeClr val="dk1"/>
                </a:solidFill>
                <a:latin typeface="Calibri"/>
                <a:ea typeface="Calibri"/>
                <a:cs typeface="Calibri"/>
                <a:sym typeface="Calibri"/>
              </a:endParaRPr>
            </a:p>
          </p:txBody>
        </p:sp>
      </p:grpSp>
      <p:sp>
        <p:nvSpPr>
          <p:cNvPr id="392" name="Google Shape;392;g325bea2b222_0_149"/>
          <p:cNvSpPr txBox="1"/>
          <p:nvPr/>
        </p:nvSpPr>
        <p:spPr>
          <a:xfrm>
            <a:off x="89971" y="5663893"/>
            <a:ext cx="6096000" cy="834300"/>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1100"/>
              <a:buFont typeface="Arial"/>
              <a:buNone/>
            </a:pPr>
            <a:r>
              <a:rPr lang="en-GB" sz="1100" b="0" i="0" u="none" strike="noStrike" cap="none">
                <a:solidFill>
                  <a:schemeClr val="lt1"/>
                </a:solidFill>
                <a:latin typeface="Calibri"/>
                <a:ea typeface="Calibri"/>
                <a:cs typeface="Calibri"/>
                <a:sym typeface="Calibri"/>
              </a:rPr>
              <a:t>Proportion (%) of all pulmonary cases with 5 or more contacts identified in Kent, Medway and the South East, 2019 to 2023. </a:t>
            </a:r>
            <a:r>
              <a:rPr lang="en-GB" sz="1100" b="0" i="1" u="none" strike="noStrike" cap="none">
                <a:solidFill>
                  <a:schemeClr val="lt1"/>
                </a:solidFill>
                <a:latin typeface="Calibri"/>
                <a:ea typeface="Calibri"/>
                <a:cs typeface="Calibri"/>
                <a:sym typeface="Calibri"/>
              </a:rPr>
              <a:t>Source: NTBS, GOV.UK, prepared by KPHO (LS), November 2024</a:t>
            </a:r>
            <a:endParaRPr sz="1100" b="0" i="0" u="none" strike="noStrike" cap="none">
              <a:solidFill>
                <a:schemeClr val="lt1"/>
              </a:solidFill>
              <a:latin typeface="Calibri"/>
              <a:ea typeface="Calibri"/>
              <a:cs typeface="Calibri"/>
              <a:sym typeface="Calibri"/>
            </a:endParaRPr>
          </a:p>
          <a:p>
            <a:pPr marL="0" marR="0" lvl="0" indent="0" algn="l" rtl="0">
              <a:lnSpc>
                <a:spcPct val="107000"/>
              </a:lnSpc>
              <a:spcBef>
                <a:spcPts val="80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93" name="Google Shape;393;g325bea2b222_0_149"/>
          <p:cNvSpPr txBox="1"/>
          <p:nvPr/>
        </p:nvSpPr>
        <p:spPr>
          <a:xfrm>
            <a:off x="129298" y="6488183"/>
            <a:ext cx="4795200" cy="253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GB" sz="1050" b="0" i="0" u="sng" strike="noStrike" cap="none">
                <a:solidFill>
                  <a:schemeClr val="lt1"/>
                </a:solidFill>
                <a:latin typeface="Calibri"/>
                <a:ea typeface="Calibri"/>
                <a:cs typeface="Calibri"/>
                <a:sym typeface="Calibri"/>
              </a:rPr>
              <a:t>Data from National TB Surveillance System (NTBS) – UKHSA Field Services </a:t>
            </a:r>
            <a:endParaRPr sz="1050" b="0" i="0" u="none" strike="noStrike" cap="none">
              <a:solidFill>
                <a:schemeClr val="lt1"/>
              </a:solidFill>
              <a:latin typeface="Calibri"/>
              <a:ea typeface="Calibri"/>
              <a:cs typeface="Calibri"/>
              <a:sym typeface="Calibri"/>
            </a:endParaRPr>
          </a:p>
        </p:txBody>
      </p:sp>
      <p:pic>
        <p:nvPicPr>
          <p:cNvPr id="394" name="Google Shape;394;g325bea2b222_0_149" descr="Bar graph showing the proportion of pulmonary cases with 5 or more contacts identified between 2019 and 2023 for South East and Kent and Medway."/>
          <p:cNvPicPr preferRelativeResize="0"/>
          <p:nvPr/>
        </p:nvPicPr>
        <p:blipFill>
          <a:blip r:embed="rId3">
            <a:alphaModFix/>
          </a:blip>
          <a:stretch>
            <a:fillRect/>
          </a:stretch>
        </p:blipFill>
        <p:spPr>
          <a:xfrm>
            <a:off x="183025" y="910750"/>
            <a:ext cx="7142000" cy="41997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9"/>
        <p:cNvGrpSpPr/>
        <p:nvPr/>
      </p:nvGrpSpPr>
      <p:grpSpPr>
        <a:xfrm>
          <a:off x="0" y="0"/>
          <a:ext cx="0" cy="0"/>
          <a:chOff x="0" y="0"/>
          <a:chExt cx="0" cy="0"/>
        </a:xfrm>
      </p:grpSpPr>
      <p:sp>
        <p:nvSpPr>
          <p:cNvPr id="400" name="Google Shape;400;p8">
            <a:extLst>
              <a:ext uri="{C183D7F6-B498-43B3-948B-1728B52AA6E4}">
                <adec:decorative xmlns:adec="http://schemas.microsoft.com/office/drawing/2017/decorative" val="1"/>
              </a:ext>
            </a:extLst>
          </p:cNvPr>
          <p:cNvSpPr/>
          <p:nvPr/>
        </p:nvSpPr>
        <p:spPr>
          <a:xfrm>
            <a:off x="0" y="0"/>
            <a:ext cx="1218631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1" name="Google Shape;401;p8">
            <a:extLst>
              <a:ext uri="{C183D7F6-B498-43B3-948B-1728B52AA6E4}">
                <adec:decorative xmlns:adec="http://schemas.microsoft.com/office/drawing/2017/decorative" val="1"/>
              </a:ext>
            </a:extLst>
          </p:cNvPr>
          <p:cNvSpPr/>
          <p:nvPr/>
        </p:nvSpPr>
        <p:spPr>
          <a:xfrm>
            <a:off x="15" y="0"/>
            <a:ext cx="7547879" cy="6858000"/>
          </a:xfrm>
          <a:prstGeom prst="rect">
            <a:avLst/>
          </a:prstGeom>
          <a:solidFill>
            <a:srgbClr val="17365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02" name="Google Shape;402;p8"/>
          <p:cNvSpPr txBox="1">
            <a:spLocks noGrp="1"/>
          </p:cNvSpPr>
          <p:nvPr>
            <p:ph type="title"/>
          </p:nvPr>
        </p:nvSpPr>
        <p:spPr>
          <a:xfrm>
            <a:off x="932203" y="90533"/>
            <a:ext cx="5977937" cy="830786"/>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FFFFFF"/>
              </a:buClr>
              <a:buSzPts val="4400"/>
              <a:buFont typeface="Calibri"/>
              <a:buNone/>
            </a:pPr>
            <a:r>
              <a:rPr lang="en-GB" sz="4400" dirty="0">
                <a:solidFill>
                  <a:srgbClr val="FFFFFF"/>
                </a:solidFill>
              </a:rPr>
              <a:t>Cohort Review (2)</a:t>
            </a:r>
            <a:endParaRPr dirty="0"/>
          </a:p>
        </p:txBody>
      </p:sp>
      <p:sp>
        <p:nvSpPr>
          <p:cNvPr id="403" name="Google Shape;403;p8">
            <a:extLst>
              <a:ext uri="{C183D7F6-B498-43B3-948B-1728B52AA6E4}">
                <adec:decorative xmlns:adec="http://schemas.microsoft.com/office/drawing/2017/decorative" val="1"/>
              </a:ext>
            </a:extLst>
          </p:cNvPr>
          <p:cNvSpPr/>
          <p:nvPr/>
        </p:nvSpPr>
        <p:spPr>
          <a:xfrm>
            <a:off x="7547894" y="0"/>
            <a:ext cx="64008" cy="6858000"/>
          </a:xfrm>
          <a:prstGeom prst="rect">
            <a:avLst/>
          </a:pr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nvGrpSpPr>
          <p:cNvPr id="404" name="Google Shape;404;p8">
            <a:extLst>
              <a:ext uri="{C183D7F6-B498-43B3-948B-1728B52AA6E4}">
                <adec:decorative xmlns:adec="http://schemas.microsoft.com/office/drawing/2017/decorative" val="1"/>
              </a:ext>
            </a:extLst>
          </p:cNvPr>
          <p:cNvGrpSpPr/>
          <p:nvPr/>
        </p:nvGrpSpPr>
        <p:grpSpPr>
          <a:xfrm>
            <a:off x="7770065" y="1089177"/>
            <a:ext cx="4258086" cy="5555943"/>
            <a:chOff x="0" y="2715"/>
            <a:chExt cx="4258086" cy="5555943"/>
          </a:xfrm>
        </p:grpSpPr>
        <p:cxnSp>
          <p:nvCxnSpPr>
            <p:cNvPr id="405" name="Google Shape;405;p8"/>
            <p:cNvCxnSpPr/>
            <p:nvPr/>
          </p:nvCxnSpPr>
          <p:spPr>
            <a:xfrm>
              <a:off x="0" y="2715"/>
              <a:ext cx="4258086" cy="0"/>
            </a:xfrm>
            <a:prstGeom prst="straightConnector1">
              <a:avLst/>
            </a:prstGeom>
            <a:solidFill>
              <a:srgbClr val="00CC65"/>
            </a:solidFill>
            <a:ln w="15875" cap="flat" cmpd="sng">
              <a:solidFill>
                <a:srgbClr val="00CC65"/>
              </a:solidFill>
              <a:prstDash val="solid"/>
              <a:round/>
              <a:headEnd type="none" w="sm" len="sm"/>
              <a:tailEnd type="none" w="sm" len="sm"/>
            </a:ln>
          </p:spPr>
        </p:cxnSp>
        <p:sp>
          <p:nvSpPr>
            <p:cNvPr id="406" name="Google Shape;406;p8"/>
            <p:cNvSpPr/>
            <p:nvPr/>
          </p:nvSpPr>
          <p:spPr>
            <a:xfrm>
              <a:off x="0" y="2715"/>
              <a:ext cx="4258086" cy="92599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8"/>
            <p:cNvSpPr txBox="1"/>
            <p:nvPr/>
          </p:nvSpPr>
          <p:spPr>
            <a:xfrm>
              <a:off x="0" y="2715"/>
              <a:ext cx="4258086" cy="925990"/>
            </a:xfrm>
            <a:prstGeom prst="rect">
              <a:avLst/>
            </a:prstGeom>
            <a:noFill/>
            <a:ln>
              <a:noFill/>
            </a:ln>
          </p:spPr>
          <p:txBody>
            <a:bodyPr spcFirstLastPara="1" wrap="square" lIns="64750" tIns="64750" rIns="64750" bIns="64750" anchor="t" anchorCtr="0">
              <a:noAutofit/>
            </a:bodyPr>
            <a:lstStyle/>
            <a:p>
              <a:pPr marL="0" marR="0" lvl="0" indent="0" algn="l" rtl="0">
                <a:lnSpc>
                  <a:spcPct val="90000"/>
                </a:lnSpc>
                <a:spcBef>
                  <a:spcPts val="0"/>
                </a:spcBef>
                <a:spcAft>
                  <a:spcPts val="0"/>
                </a:spcAft>
                <a:buClr>
                  <a:schemeClr val="dk1"/>
                </a:buClr>
                <a:buSzPts val="1700"/>
                <a:buFont typeface="Calibri"/>
                <a:buNone/>
              </a:pPr>
              <a:r>
                <a:rPr lang="en-GB" sz="1700">
                  <a:solidFill>
                    <a:schemeClr val="dk1"/>
                  </a:solidFill>
                  <a:latin typeface="Calibri"/>
                  <a:ea typeface="Calibri"/>
                  <a:cs typeface="Calibri"/>
                  <a:sym typeface="Calibri"/>
                </a:rPr>
                <a:t>72% of cases required enhanced case management vs. 42% in SE and 43% in England </a:t>
              </a:r>
              <a:r>
                <a:rPr lang="en-GB" sz="1200">
                  <a:solidFill>
                    <a:schemeClr val="dk1"/>
                  </a:solidFill>
                  <a:latin typeface="Calibri"/>
                  <a:ea typeface="Calibri"/>
                  <a:cs typeface="Calibri"/>
                  <a:sym typeface="Calibri"/>
                </a:rPr>
                <a:t>(2022).</a:t>
              </a:r>
              <a:endParaRPr sz="1700">
                <a:solidFill>
                  <a:schemeClr val="dk1"/>
                </a:solidFill>
                <a:latin typeface="Calibri"/>
                <a:ea typeface="Calibri"/>
                <a:cs typeface="Calibri"/>
                <a:sym typeface="Calibri"/>
              </a:endParaRPr>
            </a:p>
          </p:txBody>
        </p:sp>
        <p:cxnSp>
          <p:nvCxnSpPr>
            <p:cNvPr id="408" name="Google Shape;408;p8"/>
            <p:cNvCxnSpPr/>
            <p:nvPr/>
          </p:nvCxnSpPr>
          <p:spPr>
            <a:xfrm>
              <a:off x="0" y="928706"/>
              <a:ext cx="4258086" cy="0"/>
            </a:xfrm>
            <a:prstGeom prst="straightConnector1">
              <a:avLst/>
            </a:prstGeom>
            <a:solidFill>
              <a:srgbClr val="00CC65"/>
            </a:solidFill>
            <a:ln w="15875" cap="flat" cmpd="sng">
              <a:solidFill>
                <a:srgbClr val="00CC65"/>
              </a:solidFill>
              <a:prstDash val="solid"/>
              <a:round/>
              <a:headEnd type="none" w="sm" len="sm"/>
              <a:tailEnd type="none" w="sm" len="sm"/>
            </a:ln>
          </p:spPr>
        </p:cxnSp>
        <p:sp>
          <p:nvSpPr>
            <p:cNvPr id="409" name="Google Shape;409;p8"/>
            <p:cNvSpPr/>
            <p:nvPr/>
          </p:nvSpPr>
          <p:spPr>
            <a:xfrm>
              <a:off x="0" y="928706"/>
              <a:ext cx="4258086" cy="92599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8"/>
            <p:cNvSpPr txBox="1"/>
            <p:nvPr/>
          </p:nvSpPr>
          <p:spPr>
            <a:xfrm>
              <a:off x="0" y="928706"/>
              <a:ext cx="4258086" cy="925990"/>
            </a:xfrm>
            <a:prstGeom prst="rect">
              <a:avLst/>
            </a:prstGeom>
            <a:noFill/>
            <a:ln>
              <a:noFill/>
            </a:ln>
          </p:spPr>
          <p:txBody>
            <a:bodyPr spcFirstLastPara="1" wrap="square" lIns="64750" tIns="64750" rIns="64750" bIns="64750" anchor="ctr" anchorCtr="0">
              <a:noAutofit/>
            </a:bodyPr>
            <a:lstStyle/>
            <a:p>
              <a:pPr marL="0" marR="0" lvl="0" indent="0" algn="l" rtl="0">
                <a:lnSpc>
                  <a:spcPct val="90000"/>
                </a:lnSpc>
                <a:spcBef>
                  <a:spcPts val="0"/>
                </a:spcBef>
                <a:spcAft>
                  <a:spcPts val="0"/>
                </a:spcAft>
                <a:buClr>
                  <a:schemeClr val="dk1"/>
                </a:buClr>
                <a:buSzPts val="1700"/>
                <a:buFont typeface="Calibri"/>
                <a:buNone/>
              </a:pPr>
              <a:r>
                <a:rPr lang="en-GB" sz="1700">
                  <a:solidFill>
                    <a:schemeClr val="dk1"/>
                  </a:solidFill>
                  <a:latin typeface="Calibri"/>
                  <a:ea typeface="Calibri"/>
                  <a:cs typeface="Calibri"/>
                  <a:sym typeface="Calibri"/>
                </a:rPr>
                <a:t>36% offered DOT/VOT vs. 19% in SE </a:t>
              </a:r>
              <a:r>
                <a:rPr lang="en-GB" sz="1200">
                  <a:solidFill>
                    <a:schemeClr val="dk1"/>
                  </a:solidFill>
                  <a:latin typeface="Calibri"/>
                  <a:ea typeface="Calibri"/>
                  <a:cs typeface="Calibri"/>
                  <a:sym typeface="Calibri"/>
                </a:rPr>
                <a:t>(2022).</a:t>
              </a:r>
              <a:endParaRPr sz="1700">
                <a:solidFill>
                  <a:schemeClr val="dk1"/>
                </a:solidFill>
                <a:latin typeface="Calibri"/>
                <a:ea typeface="Calibri"/>
                <a:cs typeface="Calibri"/>
                <a:sym typeface="Calibri"/>
              </a:endParaRPr>
            </a:p>
          </p:txBody>
        </p:sp>
        <p:cxnSp>
          <p:nvCxnSpPr>
            <p:cNvPr id="411" name="Google Shape;411;p8"/>
            <p:cNvCxnSpPr/>
            <p:nvPr/>
          </p:nvCxnSpPr>
          <p:spPr>
            <a:xfrm>
              <a:off x="0" y="1854696"/>
              <a:ext cx="4258086" cy="0"/>
            </a:xfrm>
            <a:prstGeom prst="straightConnector1">
              <a:avLst/>
            </a:prstGeom>
            <a:solidFill>
              <a:srgbClr val="00CC65"/>
            </a:solidFill>
            <a:ln w="15875" cap="flat" cmpd="sng">
              <a:solidFill>
                <a:srgbClr val="00CC65"/>
              </a:solidFill>
              <a:prstDash val="solid"/>
              <a:round/>
              <a:headEnd type="none" w="sm" len="sm"/>
              <a:tailEnd type="none" w="sm" len="sm"/>
            </a:ln>
          </p:spPr>
        </p:cxnSp>
        <p:sp>
          <p:nvSpPr>
            <p:cNvPr id="412" name="Google Shape;412;p8"/>
            <p:cNvSpPr/>
            <p:nvPr/>
          </p:nvSpPr>
          <p:spPr>
            <a:xfrm>
              <a:off x="0" y="1854696"/>
              <a:ext cx="4258086" cy="92599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8"/>
            <p:cNvSpPr txBox="1"/>
            <p:nvPr/>
          </p:nvSpPr>
          <p:spPr>
            <a:xfrm>
              <a:off x="0" y="1854696"/>
              <a:ext cx="4258086" cy="925990"/>
            </a:xfrm>
            <a:prstGeom prst="rect">
              <a:avLst/>
            </a:prstGeom>
            <a:noFill/>
            <a:ln>
              <a:noFill/>
            </a:ln>
          </p:spPr>
          <p:txBody>
            <a:bodyPr spcFirstLastPara="1" wrap="square" lIns="64750" tIns="64750" rIns="64750" bIns="64750" anchor="t" anchorCtr="0">
              <a:noAutofit/>
            </a:bodyPr>
            <a:lstStyle/>
            <a:p>
              <a:pPr marL="0" marR="0" lvl="0" indent="0" algn="l" rtl="0">
                <a:lnSpc>
                  <a:spcPct val="90000"/>
                </a:lnSpc>
                <a:spcBef>
                  <a:spcPts val="0"/>
                </a:spcBef>
                <a:spcAft>
                  <a:spcPts val="0"/>
                </a:spcAft>
                <a:buClr>
                  <a:schemeClr val="dk1"/>
                </a:buClr>
                <a:buSzPts val="1700"/>
                <a:buFont typeface="Calibri"/>
                <a:buNone/>
              </a:pPr>
              <a:r>
                <a:rPr lang="en-GB" sz="1700">
                  <a:solidFill>
                    <a:schemeClr val="dk1"/>
                  </a:solidFill>
                  <a:latin typeface="Calibri"/>
                  <a:ea typeface="Calibri"/>
                  <a:cs typeface="Calibri"/>
                  <a:sym typeface="Calibri"/>
                </a:rPr>
                <a:t>&gt;90% of drug-sensitive cases completed treatment </a:t>
              </a:r>
              <a:r>
                <a:rPr lang="en-GB" sz="1200">
                  <a:solidFill>
                    <a:schemeClr val="dk1"/>
                  </a:solidFill>
                  <a:latin typeface="Calibri"/>
                  <a:ea typeface="Calibri"/>
                  <a:cs typeface="Calibri"/>
                  <a:sym typeface="Calibri"/>
                </a:rPr>
                <a:t>(2022 &amp; 2023).</a:t>
              </a:r>
              <a:endParaRPr sz="1700">
                <a:solidFill>
                  <a:schemeClr val="dk1"/>
                </a:solidFill>
                <a:latin typeface="Calibri"/>
                <a:ea typeface="Calibri"/>
                <a:cs typeface="Calibri"/>
                <a:sym typeface="Calibri"/>
              </a:endParaRPr>
            </a:p>
          </p:txBody>
        </p:sp>
        <p:cxnSp>
          <p:nvCxnSpPr>
            <p:cNvPr id="414" name="Google Shape;414;p8"/>
            <p:cNvCxnSpPr/>
            <p:nvPr/>
          </p:nvCxnSpPr>
          <p:spPr>
            <a:xfrm>
              <a:off x="0" y="2780687"/>
              <a:ext cx="4258086" cy="0"/>
            </a:xfrm>
            <a:prstGeom prst="straightConnector1">
              <a:avLst/>
            </a:prstGeom>
            <a:solidFill>
              <a:srgbClr val="00CC65"/>
            </a:solidFill>
            <a:ln w="15875" cap="flat" cmpd="sng">
              <a:solidFill>
                <a:srgbClr val="00CC65"/>
              </a:solidFill>
              <a:prstDash val="solid"/>
              <a:round/>
              <a:headEnd type="none" w="sm" len="sm"/>
              <a:tailEnd type="none" w="sm" len="sm"/>
            </a:ln>
          </p:spPr>
        </p:cxnSp>
        <p:sp>
          <p:nvSpPr>
            <p:cNvPr id="415" name="Google Shape;415;p8"/>
            <p:cNvSpPr/>
            <p:nvPr/>
          </p:nvSpPr>
          <p:spPr>
            <a:xfrm>
              <a:off x="0" y="2780687"/>
              <a:ext cx="4258086" cy="92599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8"/>
            <p:cNvSpPr txBox="1"/>
            <p:nvPr/>
          </p:nvSpPr>
          <p:spPr>
            <a:xfrm>
              <a:off x="0" y="2780687"/>
              <a:ext cx="4258086" cy="925990"/>
            </a:xfrm>
            <a:prstGeom prst="rect">
              <a:avLst/>
            </a:prstGeom>
            <a:noFill/>
            <a:ln>
              <a:noFill/>
            </a:ln>
          </p:spPr>
          <p:txBody>
            <a:bodyPr spcFirstLastPara="1" wrap="square" lIns="64750" tIns="64750" rIns="64750" bIns="64750" anchor="t" anchorCtr="0">
              <a:noAutofit/>
            </a:bodyPr>
            <a:lstStyle/>
            <a:p>
              <a:pPr marL="0" lvl="0" indent="0" algn="l" rtl="0">
                <a:lnSpc>
                  <a:spcPct val="90000"/>
                </a:lnSpc>
                <a:spcBef>
                  <a:spcPts val="0"/>
                </a:spcBef>
                <a:spcAft>
                  <a:spcPts val="0"/>
                </a:spcAft>
                <a:buClr>
                  <a:schemeClr val="dk1"/>
                </a:buClr>
                <a:buSzPts val="1700"/>
                <a:buFont typeface="Calibri"/>
                <a:buNone/>
              </a:pPr>
              <a:r>
                <a:rPr lang="en-GB" sz="1700">
                  <a:solidFill>
                    <a:schemeClr val="dk1"/>
                  </a:solidFill>
                  <a:latin typeface="Calibri"/>
                  <a:ea typeface="Calibri"/>
                  <a:cs typeface="Calibri"/>
                  <a:sym typeface="Calibri"/>
                </a:rPr>
                <a:t>Less likely to complete treatment if male, over 65, UK-born, white ethnicity, social risk factors.</a:t>
              </a:r>
              <a:endParaRPr sz="1700">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1700"/>
                <a:buFont typeface="Calibri"/>
                <a:buNone/>
              </a:pPr>
              <a:endParaRPr sz="1700">
                <a:solidFill>
                  <a:schemeClr val="dk1"/>
                </a:solidFill>
                <a:latin typeface="Calibri"/>
                <a:ea typeface="Calibri"/>
                <a:cs typeface="Calibri"/>
                <a:sym typeface="Calibri"/>
              </a:endParaRPr>
            </a:p>
          </p:txBody>
        </p:sp>
        <p:cxnSp>
          <p:nvCxnSpPr>
            <p:cNvPr id="417" name="Google Shape;417;p8"/>
            <p:cNvCxnSpPr/>
            <p:nvPr/>
          </p:nvCxnSpPr>
          <p:spPr>
            <a:xfrm>
              <a:off x="0" y="3706678"/>
              <a:ext cx="4258086" cy="0"/>
            </a:xfrm>
            <a:prstGeom prst="straightConnector1">
              <a:avLst/>
            </a:prstGeom>
            <a:solidFill>
              <a:srgbClr val="00CC65"/>
            </a:solidFill>
            <a:ln w="15875" cap="flat" cmpd="sng">
              <a:solidFill>
                <a:srgbClr val="00CC65"/>
              </a:solidFill>
              <a:prstDash val="solid"/>
              <a:round/>
              <a:headEnd type="none" w="sm" len="sm"/>
              <a:tailEnd type="none" w="sm" len="sm"/>
            </a:ln>
          </p:spPr>
        </p:cxnSp>
        <p:sp>
          <p:nvSpPr>
            <p:cNvPr id="418" name="Google Shape;418;p8"/>
            <p:cNvSpPr/>
            <p:nvPr/>
          </p:nvSpPr>
          <p:spPr>
            <a:xfrm>
              <a:off x="0" y="3706678"/>
              <a:ext cx="4258086" cy="92599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8"/>
            <p:cNvSpPr txBox="1"/>
            <p:nvPr/>
          </p:nvSpPr>
          <p:spPr>
            <a:xfrm>
              <a:off x="0" y="3706678"/>
              <a:ext cx="4258086" cy="925990"/>
            </a:xfrm>
            <a:prstGeom prst="rect">
              <a:avLst/>
            </a:prstGeom>
            <a:noFill/>
            <a:ln>
              <a:noFill/>
            </a:ln>
          </p:spPr>
          <p:txBody>
            <a:bodyPr spcFirstLastPara="1" wrap="square" lIns="64750" tIns="64750" rIns="64750" bIns="64750" anchor="t" anchorCtr="0">
              <a:noAutofit/>
            </a:bodyPr>
            <a:lstStyle/>
            <a:p>
              <a:pPr marL="0" marR="0" lvl="0" indent="0" algn="l" rtl="0">
                <a:lnSpc>
                  <a:spcPct val="90000"/>
                </a:lnSpc>
                <a:spcBef>
                  <a:spcPts val="0"/>
                </a:spcBef>
                <a:spcAft>
                  <a:spcPts val="0"/>
                </a:spcAft>
                <a:buClr>
                  <a:schemeClr val="dk1"/>
                </a:buClr>
                <a:buSzPts val="1700"/>
                <a:buFont typeface="Calibri"/>
                <a:buNone/>
              </a:pPr>
              <a:endParaRPr sz="1700">
                <a:solidFill>
                  <a:schemeClr val="dk1"/>
                </a:solidFill>
                <a:latin typeface="Calibri"/>
                <a:ea typeface="Calibri"/>
                <a:cs typeface="Calibri"/>
                <a:sym typeface="Calibri"/>
              </a:endParaRPr>
            </a:p>
          </p:txBody>
        </p:sp>
        <p:cxnSp>
          <p:nvCxnSpPr>
            <p:cNvPr id="420" name="Google Shape;420;p8"/>
            <p:cNvCxnSpPr/>
            <p:nvPr/>
          </p:nvCxnSpPr>
          <p:spPr>
            <a:xfrm>
              <a:off x="0" y="4632668"/>
              <a:ext cx="4258086" cy="0"/>
            </a:xfrm>
            <a:prstGeom prst="straightConnector1">
              <a:avLst/>
            </a:prstGeom>
            <a:solidFill>
              <a:srgbClr val="00CC65"/>
            </a:solidFill>
            <a:ln w="15875" cap="flat" cmpd="sng">
              <a:solidFill>
                <a:srgbClr val="00CC65"/>
              </a:solidFill>
              <a:prstDash val="solid"/>
              <a:round/>
              <a:headEnd type="none" w="sm" len="sm"/>
              <a:tailEnd type="none" w="sm" len="sm"/>
            </a:ln>
          </p:spPr>
        </p:cxnSp>
        <p:sp>
          <p:nvSpPr>
            <p:cNvPr id="421" name="Google Shape;421;p8"/>
            <p:cNvSpPr/>
            <p:nvPr/>
          </p:nvSpPr>
          <p:spPr>
            <a:xfrm>
              <a:off x="0" y="4632668"/>
              <a:ext cx="4258086" cy="92599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8"/>
            <p:cNvSpPr txBox="1"/>
            <p:nvPr/>
          </p:nvSpPr>
          <p:spPr>
            <a:xfrm>
              <a:off x="0" y="4632668"/>
              <a:ext cx="4258086" cy="925990"/>
            </a:xfrm>
            <a:prstGeom prst="rect">
              <a:avLst/>
            </a:prstGeom>
            <a:noFill/>
            <a:ln>
              <a:noFill/>
            </a:ln>
          </p:spPr>
          <p:txBody>
            <a:bodyPr spcFirstLastPara="1" wrap="square" lIns="64750" tIns="64750" rIns="64750" bIns="64750" anchor="t" anchorCtr="0">
              <a:noAutofit/>
            </a:bodyPr>
            <a:lstStyle/>
            <a:p>
              <a:pPr marL="0" marR="0" lvl="0" indent="0" algn="l" rtl="0">
                <a:lnSpc>
                  <a:spcPct val="90000"/>
                </a:lnSpc>
                <a:spcBef>
                  <a:spcPts val="0"/>
                </a:spcBef>
                <a:spcAft>
                  <a:spcPts val="0"/>
                </a:spcAft>
                <a:buClr>
                  <a:schemeClr val="dk1"/>
                </a:buClr>
                <a:buSzPts val="1700"/>
                <a:buFont typeface="Calibri"/>
                <a:buNone/>
              </a:pPr>
              <a:endParaRPr sz="1700">
                <a:solidFill>
                  <a:schemeClr val="dk1"/>
                </a:solidFill>
                <a:latin typeface="Calibri"/>
                <a:ea typeface="Calibri"/>
                <a:cs typeface="Calibri"/>
                <a:sym typeface="Calibri"/>
              </a:endParaRPr>
            </a:p>
          </p:txBody>
        </p:sp>
      </p:grpSp>
      <p:sp>
        <p:nvSpPr>
          <p:cNvPr id="423" name="Google Shape;423;p8"/>
          <p:cNvSpPr txBox="1"/>
          <p:nvPr/>
        </p:nvSpPr>
        <p:spPr>
          <a:xfrm>
            <a:off x="163849" y="5655585"/>
            <a:ext cx="6096000" cy="8166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100">
                <a:solidFill>
                  <a:schemeClr val="lt1"/>
                </a:solidFill>
                <a:latin typeface="Calibri"/>
                <a:ea typeface="Calibri"/>
                <a:cs typeface="Calibri"/>
                <a:sym typeface="Calibri"/>
              </a:rPr>
              <a:t>Proportion (%) of TB cases requiring ECM in Kent, Medway and the South East, 2018 to 2023. Source: NTBS, GOV.UK, prepared by KPHO (LS), November 2024</a:t>
            </a:r>
            <a:endParaRPr/>
          </a:p>
          <a:p>
            <a:pPr marL="0" marR="0" lvl="0" indent="0" algn="l" rtl="0">
              <a:lnSpc>
                <a:spcPct val="107000"/>
              </a:lnSpc>
              <a:spcBef>
                <a:spcPts val="800"/>
              </a:spcBef>
              <a:spcAft>
                <a:spcPts val="0"/>
              </a:spcAft>
              <a:buNone/>
            </a:pPr>
            <a:endParaRPr sz="1800">
              <a:solidFill>
                <a:schemeClr val="dk1"/>
              </a:solidFill>
              <a:latin typeface="Calibri"/>
              <a:ea typeface="Calibri"/>
              <a:cs typeface="Calibri"/>
              <a:sym typeface="Calibri"/>
            </a:endParaRPr>
          </a:p>
        </p:txBody>
      </p:sp>
      <p:sp>
        <p:nvSpPr>
          <p:cNvPr id="424" name="Google Shape;424;p8"/>
          <p:cNvSpPr txBox="1"/>
          <p:nvPr/>
        </p:nvSpPr>
        <p:spPr>
          <a:xfrm>
            <a:off x="129298" y="6488183"/>
            <a:ext cx="4795127"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50" u="sng">
                <a:solidFill>
                  <a:schemeClr val="lt1"/>
                </a:solidFill>
                <a:latin typeface="Calibri"/>
                <a:ea typeface="Calibri"/>
                <a:cs typeface="Calibri"/>
                <a:sym typeface="Calibri"/>
              </a:rPr>
              <a:t>Data from National TB Surveillance System (NTBS) – UKHSA Field Services </a:t>
            </a:r>
            <a:endParaRPr sz="1050">
              <a:solidFill>
                <a:schemeClr val="lt1"/>
              </a:solidFill>
              <a:latin typeface="Calibri"/>
              <a:ea typeface="Calibri"/>
              <a:cs typeface="Calibri"/>
              <a:sym typeface="Calibri"/>
            </a:endParaRPr>
          </a:p>
        </p:txBody>
      </p:sp>
      <p:pic>
        <p:nvPicPr>
          <p:cNvPr id="425" name="Google Shape;425;p8" descr="Line graph showing proportion of cases with enhanced case management between 2018 and 2023 for Kent and Medway and South East. The South East has reduced since 2020 but Kent and Medway has increased."/>
          <p:cNvPicPr preferRelativeResize="0"/>
          <p:nvPr/>
        </p:nvPicPr>
        <p:blipFill>
          <a:blip r:embed="rId3">
            <a:alphaModFix/>
          </a:blip>
          <a:stretch>
            <a:fillRect/>
          </a:stretch>
        </p:blipFill>
        <p:spPr>
          <a:xfrm>
            <a:off x="163850" y="995400"/>
            <a:ext cx="7225875" cy="4225096"/>
          </a:xfrm>
          <a:prstGeom prst="rect">
            <a:avLst/>
          </a:prstGeom>
          <a:noFill/>
          <a:ln>
            <a:noFill/>
          </a:ln>
        </p:spPr>
      </p:pic>
    </p:spTree>
  </p:cSld>
  <p:clrMapOvr>
    <a:masterClrMapping/>
  </p:clrMapOvr>
</p:sld>
</file>

<file path=ppt/theme/theme1.xml><?xml version="1.0" encoding="utf-8"?>
<a:theme xmlns:a="http://schemas.openxmlformats.org/drawingml/2006/main" name="Retrospect">
  <a:themeElements>
    <a:clrScheme name="Custom 12">
      <a:dk1>
        <a:srgbClr val="000000"/>
      </a:dk1>
      <a:lt1>
        <a:srgbClr val="FFFFFF"/>
      </a:lt1>
      <a:dk2>
        <a:srgbClr val="1F497D"/>
      </a:dk2>
      <a:lt2>
        <a:srgbClr val="FFFFFF"/>
      </a:lt2>
      <a:accent1>
        <a:srgbClr val="4F81BD"/>
      </a:accent1>
      <a:accent2>
        <a:srgbClr val="00CC66"/>
      </a:accent2>
      <a:accent3>
        <a:srgbClr val="00CC66"/>
      </a:accent3>
      <a:accent4>
        <a:srgbClr val="1F497D"/>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etrospect">
  <a:themeElements>
    <a:clrScheme name="Custom 12">
      <a:dk1>
        <a:srgbClr val="000000"/>
      </a:dk1>
      <a:lt1>
        <a:srgbClr val="FFFFFF"/>
      </a:lt1>
      <a:dk2>
        <a:srgbClr val="1F497D"/>
      </a:dk2>
      <a:lt2>
        <a:srgbClr val="FFFFFF"/>
      </a:lt2>
      <a:accent1>
        <a:srgbClr val="4F81BD"/>
      </a:accent1>
      <a:accent2>
        <a:srgbClr val="00CC66"/>
      </a:accent2>
      <a:accent3>
        <a:srgbClr val="00CC66"/>
      </a:accent3>
      <a:accent4>
        <a:srgbClr val="1F497D"/>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4642</Words>
  <Application>Microsoft Office PowerPoint</Application>
  <PresentationFormat>Widescreen</PresentationFormat>
  <Paragraphs>323</Paragraphs>
  <Slides>20</Slides>
  <Notes>20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20</vt:i4>
      </vt:variant>
    </vt:vector>
  </HeadingPairs>
  <TitlesOfParts>
    <vt:vector size="24" baseType="lpstr">
      <vt:lpstr>Arial</vt:lpstr>
      <vt:lpstr>Calibri</vt:lpstr>
      <vt:lpstr>Retrospect</vt:lpstr>
      <vt:lpstr>Retrospect</vt:lpstr>
      <vt:lpstr>Tuberculosis in Kent &amp; Medway  Health Needs Assessment 2024</vt:lpstr>
      <vt:lpstr>Outline</vt:lpstr>
      <vt:lpstr>HNA Overview</vt:lpstr>
      <vt:lpstr>National and International Context</vt:lpstr>
      <vt:lpstr>Local Context</vt:lpstr>
      <vt:lpstr>TB Epidemiology in Kent &amp; Medway (1)</vt:lpstr>
      <vt:lpstr>TB Epidemiology in Kent &amp; Medway (2)</vt:lpstr>
      <vt:lpstr>Cohort Review (1)</vt:lpstr>
      <vt:lpstr>Cohort Review (2)</vt:lpstr>
      <vt:lpstr>Cohort Review (3)</vt:lpstr>
      <vt:lpstr>TB Services – Acute and Community Services</vt:lpstr>
      <vt:lpstr>TB Services – Issues Identified</vt:lpstr>
      <vt:lpstr>TB Services – Positives</vt:lpstr>
      <vt:lpstr>TB Services - Commissioning</vt:lpstr>
      <vt:lpstr>Migrant Population </vt:lpstr>
      <vt:lpstr>Migrant Population – active TB screening</vt:lpstr>
      <vt:lpstr>Migrant Population – latent TB screening</vt:lpstr>
      <vt:lpstr>Summarised Recommendations (1)</vt:lpstr>
      <vt:lpstr>Summarised Recommendations (2)</vt:lpstr>
      <vt:lpstr>Thank you, 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Stephanie Hyams - CED SC</dc:creator>
  <cp:lastModifiedBy>Mark Chambers  - CED SPRCA</cp:lastModifiedBy>
  <cp:revision>2</cp:revision>
  <dcterms:created xsi:type="dcterms:W3CDTF">2024-11-20T12:47:39Z</dcterms:created>
  <dcterms:modified xsi:type="dcterms:W3CDTF">2025-03-14T16:27:56Z</dcterms:modified>
</cp:coreProperties>
</file>